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84" r:id="rId3"/>
    <p:sldId id="256" r:id="rId4"/>
    <p:sldId id="257" r:id="rId5"/>
    <p:sldId id="258" r:id="rId6"/>
    <p:sldId id="259" r:id="rId7"/>
    <p:sldId id="276" r:id="rId8"/>
    <p:sldId id="277" r:id="rId9"/>
    <p:sldId id="260" r:id="rId10"/>
    <p:sldId id="262" r:id="rId11"/>
    <p:sldId id="263" r:id="rId12"/>
    <p:sldId id="265" r:id="rId13"/>
    <p:sldId id="278" r:id="rId14"/>
    <p:sldId id="279" r:id="rId15"/>
    <p:sldId id="271" r:id="rId16"/>
    <p:sldId id="280" r:id="rId17"/>
    <p:sldId id="266" r:id="rId18"/>
    <p:sldId id="272" r:id="rId19"/>
    <p:sldId id="285" r:id="rId20"/>
    <p:sldId id="286" r:id="rId21"/>
    <p:sldId id="287" r:id="rId22"/>
    <p:sldId id="288" r:id="rId23"/>
    <p:sldId id="289" r:id="rId24"/>
    <p:sldId id="290" r:id="rId25"/>
    <p:sldId id="291" r:id="rId26"/>
    <p:sldId id="267" r:id="rId27"/>
    <p:sldId id="270" r:id="rId28"/>
    <p:sldId id="281" r:id="rId29"/>
    <p:sldId id="268" r:id="rId30"/>
    <p:sldId id="26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CC00"/>
    <a:srgbClr val="66FFFF"/>
    <a:srgbClr val="000066"/>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0DFA5-301C-4143-9E69-0298312F8A31}" type="datetimeFigureOut">
              <a:rPr lang="en-US" smtClean="0"/>
              <a:pPr/>
              <a:t>9/24/2009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06862-6DF8-4257-9BC6-847B4F288D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71FBBE-7EF2-419A-9073-4110C72EAD6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606862-6DF8-4257-9BC6-847B4F288D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F09E13-095F-4DA2-87A9-896C3AD78AF6}"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09E13-095F-4DA2-87A9-896C3AD78AF6}"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09E13-095F-4DA2-87A9-896C3AD78AF6}"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rgbClr val="66FFFF"/>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F09E13-095F-4DA2-87A9-896C3AD78AF6}"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09E13-095F-4DA2-87A9-896C3AD78AF6}"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09E13-095F-4DA2-87A9-896C3AD78AF6}"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09E13-095F-4DA2-87A9-896C3AD78AF6}" type="datetimeFigureOut">
              <a:rPr lang="en-US" smtClean="0"/>
              <a:pPr/>
              <a:t>9/24/2009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09E13-095F-4DA2-87A9-896C3AD78AF6}" type="datetimeFigureOut">
              <a:rPr lang="en-US" smtClean="0"/>
              <a:pPr/>
              <a:t>9/24/2009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09E13-095F-4DA2-87A9-896C3AD78AF6}" type="datetimeFigureOut">
              <a:rPr lang="en-US" smtClean="0"/>
              <a:pPr/>
              <a:t>9/24/2009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09E13-095F-4DA2-87A9-896C3AD78AF6}"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09E13-095F-4DA2-87A9-896C3AD78AF6}"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8AF63-CB19-45C5-828F-04B49AD7F6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rgbClr val="000066"/>
            </a:gs>
            <a:gs pos="0">
              <a:schemeClr val="tx1"/>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09E13-095F-4DA2-87A9-896C3AD78AF6}" type="datetimeFigureOut">
              <a:rPr lang="en-US" smtClean="0"/>
              <a:pPr/>
              <a:t>9/24/2009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8AF63-CB19-45C5-828F-04B49AD7F6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err="1" smtClean="0">
                <a:solidFill>
                  <a:schemeClr val="bg1"/>
                </a:solidFill>
              </a:rPr>
              <a:t>Hardfire</a:t>
            </a:r>
            <a:r>
              <a:rPr lang="en-US" i="1" dirty="0" smtClean="0">
                <a:solidFill>
                  <a:schemeClr val="bg1"/>
                </a:solidFill>
              </a:rPr>
              <a:t>:</a:t>
            </a:r>
            <a:r>
              <a:rPr lang="en-US" dirty="0" smtClean="0">
                <a:solidFill>
                  <a:schemeClr val="bg1"/>
                </a:solidFill>
              </a:rPr>
              <a:t>  Critical Response to Tony </a:t>
            </a:r>
            <a:r>
              <a:rPr lang="en-US" dirty="0" err="1" smtClean="0">
                <a:solidFill>
                  <a:schemeClr val="bg1"/>
                </a:solidFill>
              </a:rPr>
              <a:t>Szamboti</a:t>
            </a:r>
            <a:endParaRPr lang="en-US" i="1" dirty="0">
              <a:solidFill>
                <a:schemeClr val="bg1"/>
              </a:solidFill>
            </a:endParaRPr>
          </a:p>
        </p:txBody>
      </p:sp>
      <p:sp>
        <p:nvSpPr>
          <p:cNvPr id="5" name="Subtitle 4"/>
          <p:cNvSpPr>
            <a:spLocks noGrp="1"/>
          </p:cNvSpPr>
          <p:nvPr>
            <p:ph type="subTitle" idx="1"/>
          </p:nvPr>
        </p:nvSpPr>
        <p:spPr>
          <a:xfrm>
            <a:off x="1371600" y="4343400"/>
            <a:ext cx="6400800" cy="1295400"/>
          </a:xfrm>
        </p:spPr>
        <p:txBody>
          <a:bodyPr/>
          <a:lstStyle/>
          <a:p>
            <a:r>
              <a:rPr lang="en-US" dirty="0" smtClean="0">
                <a:solidFill>
                  <a:srgbClr val="00FFCC"/>
                </a:solidFill>
              </a:rPr>
              <a:t>Ryan Mackey</a:t>
            </a:r>
          </a:p>
          <a:p>
            <a:r>
              <a:rPr lang="en-US" dirty="0" smtClean="0">
                <a:solidFill>
                  <a:srgbClr val="00FFCC"/>
                </a:solidFill>
              </a:rPr>
              <a:t>September 2009</a:t>
            </a:r>
            <a:endParaRPr lang="en-US" dirty="0">
              <a:solidFill>
                <a:srgbClr val="00FFCC"/>
              </a:solidFill>
            </a:endParaRPr>
          </a:p>
        </p:txBody>
      </p:sp>
      <p:sp>
        <p:nvSpPr>
          <p:cNvPr id="7" name="TextBox 6"/>
          <p:cNvSpPr txBox="1"/>
          <p:nvPr/>
        </p:nvSpPr>
        <p:spPr>
          <a:xfrm>
            <a:off x="8610600" y="6172200"/>
            <a:ext cx="457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How Could We Prevent A Jolt?</a:t>
            </a:r>
            <a:endParaRPr lang="en-US" dirty="0"/>
          </a:p>
        </p:txBody>
      </p:sp>
      <p:sp>
        <p:nvSpPr>
          <p:cNvPr id="3" name="Content Placeholder 2"/>
          <p:cNvSpPr>
            <a:spLocks noGrp="1"/>
          </p:cNvSpPr>
          <p:nvPr>
            <p:ph idx="1"/>
          </p:nvPr>
        </p:nvSpPr>
        <p:spPr>
          <a:xfrm>
            <a:off x="228600" y="990600"/>
            <a:ext cx="8686800" cy="5562600"/>
          </a:xfrm>
        </p:spPr>
        <p:txBody>
          <a:bodyPr>
            <a:noAutofit/>
          </a:bodyPr>
          <a:lstStyle/>
          <a:p>
            <a:pPr>
              <a:spcBef>
                <a:spcPts val="300"/>
              </a:spcBef>
            </a:pPr>
            <a:r>
              <a:rPr lang="en-US" sz="2800" dirty="0" smtClean="0"/>
              <a:t>Suppose for sake of argument Mr. </a:t>
            </a:r>
            <a:r>
              <a:rPr lang="en-US" sz="2800" dirty="0" err="1" smtClean="0"/>
              <a:t>Szamboti</a:t>
            </a:r>
            <a:r>
              <a:rPr lang="en-US" sz="2800" dirty="0" smtClean="0"/>
              <a:t> is correct</a:t>
            </a:r>
          </a:p>
          <a:p>
            <a:pPr>
              <a:spcBef>
                <a:spcPts val="300"/>
              </a:spcBef>
            </a:pPr>
            <a:r>
              <a:rPr lang="en-US" sz="2800" dirty="0" smtClean="0"/>
              <a:t>If true, WTC 1 and 2 must have been damaged so that the upper block</a:t>
            </a:r>
            <a:r>
              <a:rPr lang="en-US" sz="2800" i="1" dirty="0"/>
              <a:t> </a:t>
            </a:r>
            <a:r>
              <a:rPr lang="en-US" sz="2800" i="1" dirty="0" smtClean="0"/>
              <a:t>never</a:t>
            </a:r>
            <a:r>
              <a:rPr lang="en-US" sz="2800" dirty="0" smtClean="0"/>
              <a:t> contacted the lower floors</a:t>
            </a:r>
          </a:p>
          <a:p>
            <a:pPr lvl="1">
              <a:spcBef>
                <a:spcPts val="300"/>
              </a:spcBef>
            </a:pPr>
            <a:r>
              <a:rPr lang="en-US" dirty="0" smtClean="0"/>
              <a:t>Can we destroy the lower floors before the upper portion arrives?</a:t>
            </a:r>
          </a:p>
          <a:p>
            <a:pPr lvl="1">
              <a:spcBef>
                <a:spcPts val="300"/>
              </a:spcBef>
            </a:pPr>
            <a:r>
              <a:rPr lang="en-US" dirty="0" smtClean="0"/>
              <a:t>No!  In this case, the upper portion will never be slowed </a:t>
            </a:r>
            <a:r>
              <a:rPr lang="en-US" i="1" dirty="0" smtClean="0"/>
              <a:t>at all</a:t>
            </a:r>
            <a:r>
              <a:rPr lang="en-US" dirty="0" smtClean="0"/>
              <a:t>, and hits bottom in roughly 9 seconds.</a:t>
            </a:r>
          </a:p>
          <a:p>
            <a:pPr lvl="1">
              <a:spcBef>
                <a:spcPts val="300"/>
              </a:spcBef>
            </a:pPr>
            <a:r>
              <a:rPr lang="en-US" dirty="0" smtClean="0"/>
              <a:t>The lower structure absorbs energy roughly equal to </a:t>
            </a:r>
            <a:r>
              <a:rPr lang="en-US" b="1" dirty="0" smtClean="0">
                <a:solidFill>
                  <a:srgbClr val="00FFCC"/>
                </a:solidFill>
              </a:rPr>
              <a:t>40 tons of TNT </a:t>
            </a:r>
            <a:r>
              <a:rPr lang="en-US" dirty="0" smtClean="0"/>
              <a:t>equivalent.  Without this, the collapse will happen </a:t>
            </a:r>
            <a:r>
              <a:rPr lang="en-US" i="1" dirty="0" smtClean="0"/>
              <a:t>too fast!	</a:t>
            </a:r>
          </a:p>
          <a:p>
            <a:pPr>
              <a:spcBef>
                <a:spcPts val="300"/>
              </a:spcBef>
            </a:pPr>
            <a:r>
              <a:rPr lang="en-US" sz="2800" dirty="0" smtClean="0"/>
              <a:t>Nothing other than the lower structure could possibly slow down the upper portion</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914400"/>
          </a:xfrm>
        </p:spPr>
        <p:txBody>
          <a:bodyPr>
            <a:normAutofit fontScale="90000"/>
          </a:bodyPr>
          <a:lstStyle/>
          <a:p>
            <a:r>
              <a:rPr lang="en-US" dirty="0" smtClean="0"/>
              <a:t>WTC 1 and 2:  Surviving Core Structures</a:t>
            </a:r>
            <a:endParaRPr lang="en-US" dirty="0"/>
          </a:p>
        </p:txBody>
      </p:sp>
      <p:sp>
        <p:nvSpPr>
          <p:cNvPr id="3" name="Content Placeholder 2"/>
          <p:cNvSpPr>
            <a:spLocks noGrp="1"/>
          </p:cNvSpPr>
          <p:nvPr>
            <p:ph idx="1"/>
          </p:nvPr>
        </p:nvSpPr>
        <p:spPr>
          <a:xfrm>
            <a:off x="457200" y="1371600"/>
            <a:ext cx="3962400" cy="5257800"/>
          </a:xfrm>
        </p:spPr>
        <p:txBody>
          <a:bodyPr>
            <a:normAutofit fontScale="92500" lnSpcReduction="20000"/>
          </a:bodyPr>
          <a:lstStyle/>
          <a:p>
            <a:r>
              <a:rPr lang="en-US" dirty="0" smtClean="0"/>
              <a:t>In both collapses, building cores were the last pieces left standing</a:t>
            </a:r>
          </a:p>
          <a:p>
            <a:pPr>
              <a:buNone/>
            </a:pPr>
            <a:endParaRPr lang="en-US" dirty="0" smtClean="0"/>
          </a:p>
          <a:p>
            <a:r>
              <a:rPr lang="en-US" dirty="0" smtClean="0"/>
              <a:t>Shown:  WTC 1 collapse</a:t>
            </a:r>
          </a:p>
          <a:p>
            <a:r>
              <a:rPr lang="en-US" dirty="0" smtClean="0"/>
              <a:t>Core remnant is approximately 70 stories in height</a:t>
            </a:r>
          </a:p>
          <a:p>
            <a:r>
              <a:rPr lang="en-US" dirty="0" smtClean="0"/>
              <a:t>Clearly, the cores were not destroyed by explosives</a:t>
            </a:r>
            <a:endParaRPr lang="en-US" dirty="0"/>
          </a:p>
        </p:txBody>
      </p:sp>
      <p:pic>
        <p:nvPicPr>
          <p:cNvPr id="4" name="Picture 3" descr="wtc1core.png"/>
          <p:cNvPicPr>
            <a:picLocks noChangeAspect="1"/>
          </p:cNvPicPr>
          <p:nvPr/>
        </p:nvPicPr>
        <p:blipFill>
          <a:blip r:embed="rId3"/>
          <a:stretch>
            <a:fillRect/>
          </a:stretch>
        </p:blipFill>
        <p:spPr>
          <a:xfrm>
            <a:off x="4343400" y="1752600"/>
            <a:ext cx="4543425" cy="4304297"/>
          </a:xfrm>
          <a:prstGeom prst="rect">
            <a:avLst/>
          </a:prstGeom>
          <a:ln>
            <a:solidFill>
              <a:schemeClr val="tx1"/>
            </a:solidFill>
          </a:ln>
        </p:spPr>
      </p:pic>
      <p:sp>
        <p:nvSpPr>
          <p:cNvPr id="5" name="TextBox 4"/>
          <p:cNvSpPr txBox="1"/>
          <p:nvPr/>
        </p:nvSpPr>
        <p:spPr>
          <a:xfrm>
            <a:off x="8610600" y="6172200"/>
            <a:ext cx="457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8</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WTC 1 and 2:  Evidence Against Demolition</a:t>
            </a:r>
            <a:endParaRPr lang="en-US" dirty="0"/>
          </a:p>
        </p:txBody>
      </p:sp>
      <p:sp>
        <p:nvSpPr>
          <p:cNvPr id="3" name="Content Placeholder 2"/>
          <p:cNvSpPr>
            <a:spLocks noGrp="1"/>
          </p:cNvSpPr>
          <p:nvPr>
            <p:ph idx="1"/>
          </p:nvPr>
        </p:nvSpPr>
        <p:spPr/>
        <p:txBody>
          <a:bodyPr>
            <a:normAutofit lnSpcReduction="10000"/>
          </a:bodyPr>
          <a:lstStyle/>
          <a:p>
            <a:r>
              <a:rPr lang="en-US" dirty="0" smtClean="0"/>
              <a:t>Mr. </a:t>
            </a:r>
            <a:r>
              <a:rPr lang="en-US" dirty="0" err="1" smtClean="0"/>
              <a:t>Szamboti’s</a:t>
            </a:r>
            <a:r>
              <a:rPr lang="en-US" dirty="0" smtClean="0"/>
              <a:t> hypothesis requires nearly every column connection to be deliberately destroyed (explosives?)</a:t>
            </a:r>
          </a:p>
          <a:p>
            <a:r>
              <a:rPr lang="en-US" dirty="0" smtClean="0"/>
              <a:t>NIST recovered many columns, with intact ends, from the debris </a:t>
            </a:r>
          </a:p>
          <a:p>
            <a:r>
              <a:rPr lang="en-US" dirty="0" smtClean="0"/>
              <a:t>None of them were destroyed by explosives</a:t>
            </a:r>
          </a:p>
          <a:p>
            <a:r>
              <a:rPr lang="en-US" dirty="0" smtClean="0"/>
              <a:t>True for both perimeter and core columns</a:t>
            </a:r>
          </a:p>
          <a:p>
            <a:r>
              <a:rPr lang="en-US" dirty="0" smtClean="0"/>
              <a:t>In fact, absolutely no recovered steel of any type shows signature marks of explosives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Recovered Perimeter Columns</a:t>
            </a:r>
            <a:endParaRPr lang="en-US" dirty="0"/>
          </a:p>
        </p:txBody>
      </p:sp>
      <p:pic>
        <p:nvPicPr>
          <p:cNvPr id="4" name="Content Placeholder 3" descr="nistcolends.png"/>
          <p:cNvPicPr>
            <a:picLocks noGrp="1" noChangeAspect="1"/>
          </p:cNvPicPr>
          <p:nvPr>
            <p:ph idx="1"/>
          </p:nvPr>
        </p:nvPicPr>
        <p:blipFill>
          <a:blip r:embed="rId3"/>
          <a:stretch>
            <a:fillRect/>
          </a:stretch>
        </p:blipFill>
        <p:spPr>
          <a:xfrm>
            <a:off x="457200" y="1600200"/>
            <a:ext cx="4400550" cy="3295650"/>
          </a:xfrm>
          <a:ln>
            <a:solidFill>
              <a:schemeClr val="tx1"/>
            </a:solidFill>
          </a:ln>
        </p:spPr>
      </p:pic>
      <p:sp>
        <p:nvSpPr>
          <p:cNvPr id="5" name="TextBox 4"/>
          <p:cNvSpPr txBox="1"/>
          <p:nvPr/>
        </p:nvSpPr>
        <p:spPr>
          <a:xfrm>
            <a:off x="304800" y="4876800"/>
            <a:ext cx="3277116" cy="1200329"/>
          </a:xfrm>
          <a:prstGeom prst="rect">
            <a:avLst/>
          </a:prstGeom>
          <a:noFill/>
        </p:spPr>
        <p:txBody>
          <a:bodyPr wrap="none" rtlCol="0">
            <a:spAutoFit/>
          </a:bodyPr>
          <a:lstStyle/>
          <a:p>
            <a:pPr algn="ctr"/>
            <a:r>
              <a:rPr lang="en-US" sz="2400" dirty="0" smtClean="0">
                <a:solidFill>
                  <a:schemeClr val="bg1"/>
                </a:solidFill>
              </a:rPr>
              <a:t>Figure 3-42, NCSTAR1-3C</a:t>
            </a:r>
          </a:p>
          <a:p>
            <a:pPr algn="ctr"/>
            <a:r>
              <a:rPr lang="en-US" sz="2400" dirty="0" smtClean="0">
                <a:solidFill>
                  <a:schemeClr val="bg1"/>
                </a:solidFill>
              </a:rPr>
              <a:t>Perimeter columns from</a:t>
            </a:r>
          </a:p>
          <a:p>
            <a:pPr algn="ctr"/>
            <a:r>
              <a:rPr lang="en-US" sz="2400" dirty="0" smtClean="0">
                <a:solidFill>
                  <a:schemeClr val="bg1"/>
                </a:solidFill>
              </a:rPr>
              <a:t>WTC 1 Floors 90-93</a:t>
            </a:r>
            <a:endParaRPr lang="en-US" sz="2400" dirty="0">
              <a:solidFill>
                <a:schemeClr val="bg1"/>
              </a:solidFill>
            </a:endParaRPr>
          </a:p>
        </p:txBody>
      </p:sp>
      <p:pic>
        <p:nvPicPr>
          <p:cNvPr id="6" name="Picture 5" descr="nistcolends2.png"/>
          <p:cNvPicPr>
            <a:picLocks noChangeAspect="1"/>
          </p:cNvPicPr>
          <p:nvPr/>
        </p:nvPicPr>
        <p:blipFill>
          <a:blip r:embed="rId4"/>
          <a:stretch>
            <a:fillRect/>
          </a:stretch>
        </p:blipFill>
        <p:spPr>
          <a:xfrm>
            <a:off x="4114800" y="4191000"/>
            <a:ext cx="4686300" cy="1857375"/>
          </a:xfrm>
          <a:prstGeom prst="rect">
            <a:avLst/>
          </a:prstGeom>
          <a:ln>
            <a:solidFill>
              <a:schemeClr val="tx1"/>
            </a:solidFill>
          </a:ln>
        </p:spPr>
      </p:pic>
      <p:sp>
        <p:nvSpPr>
          <p:cNvPr id="7" name="TextBox 6"/>
          <p:cNvSpPr txBox="1"/>
          <p:nvPr/>
        </p:nvSpPr>
        <p:spPr>
          <a:xfrm>
            <a:off x="5715000" y="3048000"/>
            <a:ext cx="3277116" cy="1200329"/>
          </a:xfrm>
          <a:prstGeom prst="rect">
            <a:avLst/>
          </a:prstGeom>
          <a:noFill/>
        </p:spPr>
        <p:txBody>
          <a:bodyPr wrap="none" rtlCol="0">
            <a:spAutoFit/>
          </a:bodyPr>
          <a:lstStyle/>
          <a:p>
            <a:pPr algn="ctr"/>
            <a:r>
              <a:rPr lang="en-US" sz="2400" dirty="0" smtClean="0">
                <a:solidFill>
                  <a:schemeClr val="bg1"/>
                </a:solidFill>
              </a:rPr>
              <a:t>Figure 3-47, NCSTAR1-3C</a:t>
            </a:r>
          </a:p>
          <a:p>
            <a:pPr algn="ctr"/>
            <a:r>
              <a:rPr lang="en-US" sz="2400" dirty="0" smtClean="0">
                <a:solidFill>
                  <a:schemeClr val="bg1"/>
                </a:solidFill>
              </a:rPr>
              <a:t>Perimeter column from </a:t>
            </a:r>
          </a:p>
          <a:p>
            <a:pPr algn="ctr"/>
            <a:r>
              <a:rPr lang="en-US" sz="2400" dirty="0" smtClean="0">
                <a:solidFill>
                  <a:schemeClr val="bg1"/>
                </a:solidFill>
              </a:rPr>
              <a:t>WTC 1 Floor 92</a:t>
            </a:r>
            <a:endParaRPr lang="en-US" sz="2400" dirty="0">
              <a:solidFill>
                <a:schemeClr val="bg1"/>
              </a:solidFill>
            </a:endParaRPr>
          </a:p>
        </p:txBody>
      </p:sp>
      <p:sp>
        <p:nvSpPr>
          <p:cNvPr id="8" name="TextBox 7"/>
          <p:cNvSpPr txBox="1"/>
          <p:nvPr/>
        </p:nvSpPr>
        <p:spPr>
          <a:xfrm>
            <a:off x="8610600" y="6172200"/>
            <a:ext cx="457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9</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Recovered Core Columns</a:t>
            </a:r>
            <a:endParaRPr lang="en-US" dirty="0"/>
          </a:p>
        </p:txBody>
      </p:sp>
      <p:pic>
        <p:nvPicPr>
          <p:cNvPr id="4" name="Content Placeholder 3" descr="corecolends.png"/>
          <p:cNvPicPr>
            <a:picLocks noGrp="1" noChangeAspect="1"/>
          </p:cNvPicPr>
          <p:nvPr>
            <p:ph idx="1"/>
          </p:nvPr>
        </p:nvPicPr>
        <p:blipFill>
          <a:blip r:embed="rId3"/>
          <a:srcRect l="432" t="1329" r="1297"/>
          <a:stretch>
            <a:fillRect/>
          </a:stretch>
        </p:blipFill>
        <p:spPr>
          <a:xfrm>
            <a:off x="399296" y="1560570"/>
            <a:ext cx="4155947" cy="2716155"/>
          </a:xfrm>
          <a:ln>
            <a:solidFill>
              <a:schemeClr val="tx1"/>
            </a:solidFill>
          </a:ln>
        </p:spPr>
      </p:pic>
      <p:sp>
        <p:nvSpPr>
          <p:cNvPr id="5" name="TextBox 4"/>
          <p:cNvSpPr txBox="1"/>
          <p:nvPr/>
        </p:nvSpPr>
        <p:spPr>
          <a:xfrm>
            <a:off x="457200" y="4343400"/>
            <a:ext cx="3121625" cy="1200329"/>
          </a:xfrm>
          <a:prstGeom prst="rect">
            <a:avLst/>
          </a:prstGeom>
          <a:noFill/>
        </p:spPr>
        <p:txBody>
          <a:bodyPr wrap="none" rtlCol="0">
            <a:spAutoFit/>
          </a:bodyPr>
          <a:lstStyle/>
          <a:p>
            <a:pPr algn="ctr"/>
            <a:r>
              <a:rPr lang="en-US" sz="2400" dirty="0" smtClean="0">
                <a:solidFill>
                  <a:schemeClr val="bg1"/>
                </a:solidFill>
              </a:rPr>
              <a:t>Figure 4-1, NCSTAR1-3C</a:t>
            </a:r>
          </a:p>
          <a:p>
            <a:pPr algn="ctr"/>
            <a:r>
              <a:rPr lang="en-US" sz="2400" dirty="0" smtClean="0">
                <a:solidFill>
                  <a:schemeClr val="bg1"/>
                </a:solidFill>
              </a:rPr>
              <a:t>Core column from</a:t>
            </a:r>
          </a:p>
          <a:p>
            <a:pPr algn="ctr"/>
            <a:r>
              <a:rPr lang="en-US" sz="2400" dirty="0" smtClean="0">
                <a:solidFill>
                  <a:schemeClr val="bg1"/>
                </a:solidFill>
              </a:rPr>
              <a:t>WTC 1 Floors 92-94</a:t>
            </a:r>
            <a:endParaRPr lang="en-US" sz="2400" dirty="0">
              <a:solidFill>
                <a:schemeClr val="bg1"/>
              </a:solidFill>
            </a:endParaRPr>
          </a:p>
        </p:txBody>
      </p:sp>
      <p:pic>
        <p:nvPicPr>
          <p:cNvPr id="6" name="Picture 5" descr="morecore.png"/>
          <p:cNvPicPr>
            <a:picLocks noChangeAspect="1"/>
          </p:cNvPicPr>
          <p:nvPr/>
        </p:nvPicPr>
        <p:blipFill>
          <a:blip r:embed="rId4"/>
          <a:stretch>
            <a:fillRect/>
          </a:stretch>
        </p:blipFill>
        <p:spPr>
          <a:xfrm>
            <a:off x="4419600" y="2971800"/>
            <a:ext cx="4536530" cy="3724275"/>
          </a:xfrm>
          <a:prstGeom prst="rect">
            <a:avLst/>
          </a:prstGeom>
          <a:ln>
            <a:solidFill>
              <a:schemeClr val="tx1"/>
            </a:solidFill>
          </a:ln>
        </p:spPr>
      </p:pic>
      <p:sp>
        <p:nvSpPr>
          <p:cNvPr id="7" name="TextBox 6"/>
          <p:cNvSpPr txBox="1"/>
          <p:nvPr/>
        </p:nvSpPr>
        <p:spPr>
          <a:xfrm>
            <a:off x="5481190" y="1752600"/>
            <a:ext cx="3434210" cy="1200329"/>
          </a:xfrm>
          <a:prstGeom prst="rect">
            <a:avLst/>
          </a:prstGeom>
          <a:noFill/>
        </p:spPr>
        <p:txBody>
          <a:bodyPr wrap="none" rtlCol="0">
            <a:spAutoFit/>
          </a:bodyPr>
          <a:lstStyle/>
          <a:p>
            <a:pPr algn="ctr"/>
            <a:r>
              <a:rPr lang="en-US" sz="2400" dirty="0" smtClean="0">
                <a:solidFill>
                  <a:schemeClr val="bg1"/>
                </a:solidFill>
              </a:rPr>
              <a:t>Figure 3-12e, NCSTAR1-3B</a:t>
            </a:r>
          </a:p>
          <a:p>
            <a:pPr algn="ctr"/>
            <a:r>
              <a:rPr lang="en-US" sz="2400" dirty="0" smtClean="0">
                <a:solidFill>
                  <a:schemeClr val="bg1"/>
                </a:solidFill>
              </a:rPr>
              <a:t>Recovered core columns</a:t>
            </a:r>
          </a:p>
          <a:p>
            <a:pPr algn="ctr"/>
            <a:r>
              <a:rPr lang="en-US" sz="2400" dirty="0" smtClean="0">
                <a:solidFill>
                  <a:schemeClr val="bg1"/>
                </a:solidFill>
              </a:rPr>
              <a:t>from WTC 1</a:t>
            </a:r>
            <a:endParaRPr lang="en-US" sz="2400" dirty="0">
              <a:solidFill>
                <a:schemeClr val="bg1"/>
              </a:solidFill>
            </a:endParaRPr>
          </a:p>
        </p:txBody>
      </p:sp>
      <p:sp>
        <p:nvSpPr>
          <p:cNvPr id="8" name="TextBox 7"/>
          <p:cNvSpPr txBox="1"/>
          <p:nvPr/>
        </p:nvSpPr>
        <p:spPr>
          <a:xfrm>
            <a:off x="0" y="6273225"/>
            <a:ext cx="6858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10</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WTC 1 and 2:  More Evidence </a:t>
            </a:r>
            <a:br>
              <a:rPr lang="en-US" dirty="0" smtClean="0"/>
            </a:br>
            <a:r>
              <a:rPr lang="en-US" dirty="0" smtClean="0"/>
              <a:t>Against Demolition</a:t>
            </a:r>
            <a:endParaRPr lang="en-US" dirty="0"/>
          </a:p>
        </p:txBody>
      </p:sp>
      <p:sp>
        <p:nvSpPr>
          <p:cNvPr id="3" name="Content Placeholder 2"/>
          <p:cNvSpPr>
            <a:spLocks noGrp="1"/>
          </p:cNvSpPr>
          <p:nvPr>
            <p:ph idx="1"/>
          </p:nvPr>
        </p:nvSpPr>
        <p:spPr/>
        <p:txBody>
          <a:bodyPr/>
          <a:lstStyle/>
          <a:p>
            <a:r>
              <a:rPr lang="en-US" dirty="0" smtClean="0"/>
              <a:t>Both towers were </a:t>
            </a:r>
            <a:r>
              <a:rPr lang="en-US" i="1" dirty="0" smtClean="0"/>
              <a:t>visibly </a:t>
            </a:r>
            <a:r>
              <a:rPr lang="en-US" dirty="0" smtClean="0"/>
              <a:t>and </a:t>
            </a:r>
            <a:r>
              <a:rPr lang="en-US" i="1" dirty="0" smtClean="0"/>
              <a:t>gradually</a:t>
            </a:r>
            <a:r>
              <a:rPr lang="en-US" dirty="0" smtClean="0"/>
              <a:t> damaged as the fires burned</a:t>
            </a:r>
          </a:p>
          <a:p>
            <a:r>
              <a:rPr lang="en-US" dirty="0" smtClean="0"/>
              <a:t>How could this be the work of explosives?</a:t>
            </a:r>
          </a:p>
          <a:p>
            <a:r>
              <a:rPr lang="en-US" dirty="0" smtClean="0"/>
              <a:t>If fire can weaken the structure, why can’t fire weaken it to failure?</a:t>
            </a:r>
          </a:p>
          <a:p>
            <a:r>
              <a:rPr lang="en-US" dirty="0" smtClean="0"/>
              <a:t>If explosives were used, why did the core fail </a:t>
            </a:r>
            <a:r>
              <a:rPr lang="en-US" i="1" dirty="0" smtClean="0"/>
              <a:t>last?  </a:t>
            </a:r>
            <a:r>
              <a:rPr lang="en-US" dirty="0" smtClean="0"/>
              <a:t>How was it brought down without damaging the core?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WTC 1:  Gradual Deterioration</a:t>
            </a:r>
            <a:endParaRPr lang="en-US" dirty="0"/>
          </a:p>
        </p:txBody>
      </p:sp>
      <p:pic>
        <p:nvPicPr>
          <p:cNvPr id="4" name="Content Placeholder 3" descr="bowing.png"/>
          <p:cNvPicPr>
            <a:picLocks noGrp="1" noChangeAspect="1"/>
          </p:cNvPicPr>
          <p:nvPr>
            <p:ph idx="1"/>
          </p:nvPr>
        </p:nvPicPr>
        <p:blipFill>
          <a:blip r:embed="rId3">
            <a:lum bright="-40000" contrast="40000"/>
          </a:blip>
          <a:stretch>
            <a:fillRect/>
          </a:stretch>
        </p:blipFill>
        <p:spPr>
          <a:xfrm>
            <a:off x="381000" y="1295400"/>
            <a:ext cx="4038600" cy="5395701"/>
          </a:xfrm>
          <a:ln>
            <a:solidFill>
              <a:schemeClr val="tx1"/>
            </a:solidFill>
          </a:ln>
        </p:spPr>
      </p:pic>
      <p:sp>
        <p:nvSpPr>
          <p:cNvPr id="5" name="TextBox 4"/>
          <p:cNvSpPr txBox="1"/>
          <p:nvPr/>
        </p:nvSpPr>
        <p:spPr>
          <a:xfrm>
            <a:off x="4495800" y="2514600"/>
            <a:ext cx="4475841" cy="3539430"/>
          </a:xfrm>
          <a:prstGeom prst="rect">
            <a:avLst/>
          </a:prstGeom>
          <a:noFill/>
        </p:spPr>
        <p:txBody>
          <a:bodyPr wrap="none" rtlCol="0">
            <a:spAutoFit/>
          </a:bodyPr>
          <a:lstStyle/>
          <a:p>
            <a:pPr algn="ctr"/>
            <a:r>
              <a:rPr lang="en-US" sz="2800" dirty="0" smtClean="0">
                <a:solidFill>
                  <a:schemeClr val="bg1"/>
                </a:solidFill>
              </a:rPr>
              <a:t>Figure 5-6, NCSTAR1-6D</a:t>
            </a:r>
          </a:p>
          <a:p>
            <a:pPr algn="ctr"/>
            <a:r>
              <a:rPr lang="en-US" sz="2800" dirty="0" smtClean="0">
                <a:solidFill>
                  <a:schemeClr val="bg1"/>
                </a:solidFill>
              </a:rPr>
              <a:t>Inward bowing of</a:t>
            </a:r>
          </a:p>
          <a:p>
            <a:pPr algn="ctr"/>
            <a:r>
              <a:rPr lang="en-US" sz="2800" dirty="0" smtClean="0">
                <a:solidFill>
                  <a:schemeClr val="bg1"/>
                </a:solidFill>
              </a:rPr>
              <a:t>WTC 1 perimeter</a:t>
            </a:r>
          </a:p>
          <a:p>
            <a:pPr algn="ctr"/>
            <a:r>
              <a:rPr lang="en-US" sz="2800" dirty="0" smtClean="0">
                <a:solidFill>
                  <a:schemeClr val="bg1"/>
                </a:solidFill>
              </a:rPr>
              <a:t>Eight minutes before collapse</a:t>
            </a:r>
          </a:p>
          <a:p>
            <a:pPr algn="ctr"/>
            <a:endParaRPr lang="en-US" sz="2800" dirty="0" smtClean="0">
              <a:solidFill>
                <a:schemeClr val="bg1"/>
              </a:solidFill>
            </a:endParaRPr>
          </a:p>
          <a:p>
            <a:pPr algn="ctr"/>
            <a:r>
              <a:rPr lang="en-US" sz="2800" dirty="0" smtClean="0">
                <a:solidFill>
                  <a:schemeClr val="bg1"/>
                </a:solidFill>
              </a:rPr>
              <a:t>Estimated up to 55 inches of</a:t>
            </a:r>
          </a:p>
          <a:p>
            <a:pPr algn="ctr"/>
            <a:r>
              <a:rPr lang="en-US" sz="2800" dirty="0" smtClean="0">
                <a:solidFill>
                  <a:schemeClr val="bg1"/>
                </a:solidFill>
              </a:rPr>
              <a:t>perimeter deflection</a:t>
            </a:r>
          </a:p>
          <a:p>
            <a:pPr algn="ctr"/>
            <a:endParaRPr lang="en-US" sz="2800" dirty="0" smtClean="0">
              <a:solidFill>
                <a:schemeClr val="bg1"/>
              </a:solidFill>
            </a:endParaRPr>
          </a:p>
        </p:txBody>
      </p:sp>
      <p:sp>
        <p:nvSpPr>
          <p:cNvPr id="6" name="TextBox 5"/>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11</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WTC 1:  Fireproofing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NIST does not predict </a:t>
            </a:r>
            <a:r>
              <a:rPr lang="en-US" i="1" dirty="0" smtClean="0"/>
              <a:t>all</a:t>
            </a:r>
            <a:r>
              <a:rPr lang="en-US" dirty="0" smtClean="0"/>
              <a:t> fireproofing on far side from impact removed</a:t>
            </a:r>
          </a:p>
          <a:p>
            <a:r>
              <a:rPr lang="en-US" dirty="0" smtClean="0"/>
              <a:t>Only where fuselage went through, and some went through at very high speed</a:t>
            </a:r>
          </a:p>
          <a:p>
            <a:r>
              <a:rPr lang="en-US" dirty="0" smtClean="0"/>
              <a:t>Evidence, the opposite section punched out at impact</a:t>
            </a:r>
          </a:p>
          <a:p>
            <a:r>
              <a:rPr lang="en-US" dirty="0" smtClean="0"/>
              <a:t>Also, many researchers have calculated that even with intact fireproofing, collapse was inevitable</a:t>
            </a:r>
          </a:p>
          <a:p>
            <a:r>
              <a:rPr lang="en-US" dirty="0" smtClean="0"/>
              <a:t>Collapse started on that side due to prevailing winds, pileup of combustibles, and longer floor trusses.  This was the weakest point. (verify side)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WTC 1:  Fireproofing Damage</a:t>
            </a:r>
            <a:endParaRPr lang="en-US" dirty="0"/>
          </a:p>
        </p:txBody>
      </p:sp>
      <p:pic>
        <p:nvPicPr>
          <p:cNvPr id="4" name="Content Placeholder 3" descr="wtcfpdamage.png"/>
          <p:cNvPicPr>
            <a:picLocks noGrp="1" noChangeAspect="1"/>
          </p:cNvPicPr>
          <p:nvPr>
            <p:ph idx="1"/>
          </p:nvPr>
        </p:nvPicPr>
        <p:blipFill>
          <a:blip r:embed="rId3"/>
          <a:stretch>
            <a:fillRect/>
          </a:stretch>
        </p:blipFill>
        <p:spPr>
          <a:xfrm>
            <a:off x="5029200" y="1219200"/>
            <a:ext cx="3814762" cy="4722524"/>
          </a:xfrm>
          <a:ln>
            <a:solidFill>
              <a:schemeClr val="tx1"/>
            </a:solidFill>
          </a:ln>
        </p:spPr>
      </p:pic>
      <p:sp>
        <p:nvSpPr>
          <p:cNvPr id="5" name="TextBox 4"/>
          <p:cNvSpPr txBox="1"/>
          <p:nvPr/>
        </p:nvSpPr>
        <p:spPr>
          <a:xfrm>
            <a:off x="5382319" y="5943600"/>
            <a:ext cx="3152081" cy="830997"/>
          </a:xfrm>
          <a:prstGeom prst="rect">
            <a:avLst/>
          </a:prstGeom>
          <a:noFill/>
        </p:spPr>
        <p:txBody>
          <a:bodyPr wrap="none" rtlCol="0">
            <a:spAutoFit/>
          </a:bodyPr>
          <a:lstStyle/>
          <a:p>
            <a:pPr algn="ctr"/>
            <a:r>
              <a:rPr lang="en-US" sz="2400" dirty="0" smtClean="0">
                <a:solidFill>
                  <a:schemeClr val="bg1"/>
                </a:solidFill>
              </a:rPr>
              <a:t>Figure 9-5, NCSTAR1-5G</a:t>
            </a:r>
          </a:p>
          <a:p>
            <a:pPr algn="ctr"/>
            <a:r>
              <a:rPr lang="en-US" sz="2400" dirty="0" smtClean="0">
                <a:solidFill>
                  <a:schemeClr val="bg1"/>
                </a:solidFill>
              </a:rPr>
              <a:t>WTC 1, Floor 96, Case B</a:t>
            </a:r>
            <a:endParaRPr lang="en-US" sz="2400" dirty="0">
              <a:solidFill>
                <a:schemeClr val="bg1"/>
              </a:solidFill>
            </a:endParaRPr>
          </a:p>
        </p:txBody>
      </p:sp>
      <p:pic>
        <p:nvPicPr>
          <p:cNvPr id="6" name="Picture 5" descr="wtcimpact.png"/>
          <p:cNvPicPr>
            <a:picLocks noChangeAspect="1"/>
          </p:cNvPicPr>
          <p:nvPr/>
        </p:nvPicPr>
        <p:blipFill>
          <a:blip r:embed="rId4"/>
          <a:stretch>
            <a:fillRect/>
          </a:stretch>
        </p:blipFill>
        <p:spPr>
          <a:xfrm>
            <a:off x="381000" y="1600200"/>
            <a:ext cx="4410075" cy="3124200"/>
          </a:xfrm>
          <a:prstGeom prst="rect">
            <a:avLst/>
          </a:prstGeom>
          <a:ln>
            <a:solidFill>
              <a:schemeClr val="tx1"/>
            </a:solidFill>
          </a:ln>
        </p:spPr>
      </p:pic>
      <p:sp>
        <p:nvSpPr>
          <p:cNvPr id="7" name="TextBox 6"/>
          <p:cNvSpPr txBox="1"/>
          <p:nvPr/>
        </p:nvSpPr>
        <p:spPr>
          <a:xfrm>
            <a:off x="304800" y="4800600"/>
            <a:ext cx="4343400" cy="1200329"/>
          </a:xfrm>
          <a:prstGeom prst="rect">
            <a:avLst/>
          </a:prstGeom>
          <a:noFill/>
        </p:spPr>
        <p:txBody>
          <a:bodyPr wrap="square" rtlCol="0">
            <a:spAutoFit/>
          </a:bodyPr>
          <a:lstStyle/>
          <a:p>
            <a:pPr algn="ctr"/>
            <a:r>
              <a:rPr lang="en-US" sz="2400" dirty="0" smtClean="0">
                <a:solidFill>
                  <a:schemeClr val="bg1"/>
                </a:solidFill>
              </a:rPr>
              <a:t>Figure 6-1, NCSTAR1-5A</a:t>
            </a:r>
          </a:p>
          <a:p>
            <a:pPr algn="ctr"/>
            <a:r>
              <a:rPr lang="en-US" sz="2400" dirty="0" smtClean="0">
                <a:solidFill>
                  <a:schemeClr val="bg1"/>
                </a:solidFill>
              </a:rPr>
              <a:t>WTC 1 Impact + 3.5 seconds, North Face</a:t>
            </a:r>
            <a:endParaRPr lang="en-US" sz="2400" dirty="0">
              <a:solidFill>
                <a:schemeClr val="bg1"/>
              </a:solidFill>
            </a:endParaRPr>
          </a:p>
        </p:txBody>
      </p:sp>
      <p:sp>
        <p:nvSpPr>
          <p:cNvPr id="8" name="TextBox 7"/>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12</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WTC 1 and 2:  The Wedge Hypothesis</a:t>
            </a:r>
            <a:endParaRPr lang="en-US" dirty="0"/>
          </a:p>
        </p:txBody>
      </p:sp>
      <p:sp>
        <p:nvSpPr>
          <p:cNvPr id="3" name="Content Placeholder 2"/>
          <p:cNvSpPr>
            <a:spLocks noGrp="1"/>
          </p:cNvSpPr>
          <p:nvPr>
            <p:ph idx="1"/>
          </p:nvPr>
        </p:nvSpPr>
        <p:spPr>
          <a:xfrm>
            <a:off x="228600" y="1219200"/>
            <a:ext cx="8915400" cy="5562600"/>
          </a:xfrm>
        </p:spPr>
        <p:txBody>
          <a:bodyPr>
            <a:normAutofit fontScale="85000" lnSpcReduction="10000"/>
          </a:bodyPr>
          <a:lstStyle/>
          <a:p>
            <a:r>
              <a:rPr lang="en-US" dirty="0" smtClean="0"/>
              <a:t>After the first few floors collapse, most of the interface is rubble – amorphous, heavy, and moving fast</a:t>
            </a:r>
          </a:p>
          <a:p>
            <a:pPr lvl="1"/>
            <a:r>
              <a:rPr lang="en-US" dirty="0" smtClean="0"/>
              <a:t>Tends to slide away from the heavier core, falling to the side and landing on the truss sections</a:t>
            </a:r>
          </a:p>
          <a:p>
            <a:pPr lvl="1"/>
            <a:r>
              <a:rPr lang="en-US" dirty="0" smtClean="0"/>
              <a:t>This breaks and shears off the trusses and pushes perimeter columns and spandrels outward</a:t>
            </a:r>
          </a:p>
          <a:p>
            <a:r>
              <a:rPr lang="en-US" dirty="0" smtClean="0"/>
              <a:t>Core beams are sitting on welded seats, but beams themselves are not welded to the columns and lift out easily</a:t>
            </a:r>
          </a:p>
          <a:p>
            <a:pPr lvl="1"/>
            <a:r>
              <a:rPr lang="en-US" dirty="0" smtClean="0"/>
              <a:t>Lower core resists impact, but upper core falls apart</a:t>
            </a:r>
          </a:p>
          <a:p>
            <a:r>
              <a:rPr lang="en-US" dirty="0" smtClean="0"/>
              <a:t>This mechanism hits the structure in a way it was never designed to withstand, so the strength of the structure has little effect on the collapse</a:t>
            </a:r>
          </a:p>
          <a:p>
            <a:r>
              <a:rPr lang="en-US" dirty="0" smtClean="0"/>
              <a:t>Consistent with recovered perimeter sections and survival of core remnants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15962"/>
          </a:xfrm>
        </p:spPr>
        <p:txBody>
          <a:bodyPr>
            <a:normAutofit fontScale="90000"/>
          </a:bodyPr>
          <a:lstStyle/>
          <a:p>
            <a:r>
              <a:rPr lang="en-US" dirty="0" smtClean="0">
                <a:latin typeface="Arial" charset="0"/>
                <a:cs typeface="Arial" charset="0"/>
              </a:rPr>
              <a:t>Legal</a:t>
            </a:r>
          </a:p>
        </p:txBody>
      </p:sp>
      <p:sp>
        <p:nvSpPr>
          <p:cNvPr id="3" name="Content Placeholder 2"/>
          <p:cNvSpPr>
            <a:spLocks noGrp="1"/>
          </p:cNvSpPr>
          <p:nvPr>
            <p:ph idx="1"/>
          </p:nvPr>
        </p:nvSpPr>
        <p:spPr>
          <a:xfrm>
            <a:off x="152400" y="1341438"/>
            <a:ext cx="8839200" cy="5516562"/>
          </a:xfrm>
        </p:spPr>
        <p:txBody>
          <a:bodyPr>
            <a:normAutofit fontScale="92500"/>
          </a:bodyPr>
          <a:lstStyle/>
          <a:p>
            <a:pPr marL="55563" indent="-1588" algn="just">
              <a:buFont typeface="Arial" charset="0"/>
              <a:buNone/>
              <a:defRPr/>
            </a:pPr>
            <a:r>
              <a:rPr lang="en-US" sz="2800" dirty="0" smtClean="0">
                <a:latin typeface="Arial" pitchFamily="34" charset="0"/>
                <a:cs typeface="Arial" pitchFamily="34" charset="0"/>
              </a:rPr>
              <a:t>This work is Copyright 2009 by Ryan Mackey.  All rights reserved.  All opinions are the author’s alone and do not represent any agency, public or private.  Photographs are used in accordance with Fair Use guidelines and may be subject to their own copyright protection.  The author can be contacted at:  </a:t>
            </a:r>
            <a:r>
              <a:rPr lang="en-US" sz="2800" dirty="0" smtClean="0">
                <a:solidFill>
                  <a:srgbClr val="00B0F0"/>
                </a:solidFill>
                <a:latin typeface="Arial" pitchFamily="34" charset="0"/>
                <a:cs typeface="Arial" pitchFamily="34" charset="0"/>
              </a:rPr>
              <a:t>rmackey_email@earthlink.net</a:t>
            </a:r>
          </a:p>
          <a:p>
            <a:pPr algn="ctr">
              <a:buFont typeface="Arial" charset="0"/>
              <a:buNone/>
              <a:defRPr/>
            </a:pPr>
            <a:endParaRPr lang="en-US" sz="2000" dirty="0" smtClean="0">
              <a:latin typeface="Arial" pitchFamily="34" charset="0"/>
              <a:cs typeface="Arial" pitchFamily="34" charset="0"/>
            </a:endParaRPr>
          </a:p>
          <a:p>
            <a:pPr marL="742950" indent="-511175" algn="ctr">
              <a:buFont typeface="Arial" charset="0"/>
              <a:buNone/>
              <a:defRPr/>
            </a:pPr>
            <a:r>
              <a:rPr lang="en-US" dirty="0" smtClean="0">
                <a:latin typeface="Arial" pitchFamily="34" charset="0"/>
                <a:cs typeface="Arial" pitchFamily="34" charset="0"/>
              </a:rPr>
              <a:t>Additional On-Line Resources:</a:t>
            </a:r>
          </a:p>
          <a:p>
            <a:pPr marL="742950" indent="-511175" algn="ctr">
              <a:buFont typeface="Arial" charset="0"/>
              <a:buNone/>
              <a:defRPr/>
            </a:pPr>
            <a:endParaRPr lang="en-US" sz="1400" dirty="0" smtClean="0">
              <a:latin typeface="Arial" pitchFamily="34" charset="0"/>
              <a:cs typeface="Arial" pitchFamily="34" charset="0"/>
            </a:endParaRPr>
          </a:p>
          <a:p>
            <a:pPr lvl="1" indent="-511175" algn="ctr">
              <a:buFont typeface="Arial" charset="0"/>
              <a:buNone/>
              <a:defRPr/>
            </a:pPr>
            <a:r>
              <a:rPr lang="en-US" dirty="0" smtClean="0">
                <a:latin typeface="Arial" pitchFamily="34" charset="0"/>
                <a:cs typeface="Arial" pitchFamily="34" charset="0"/>
              </a:rPr>
              <a:t>9/11 Myths:  </a:t>
            </a:r>
            <a:r>
              <a:rPr lang="en-US" dirty="0" smtClean="0">
                <a:solidFill>
                  <a:srgbClr val="00B0F0"/>
                </a:solidFill>
                <a:latin typeface="Arial" pitchFamily="34" charset="0"/>
                <a:cs typeface="Arial" pitchFamily="34" charset="0"/>
              </a:rPr>
              <a:t>http://www.911myths.com</a:t>
            </a:r>
          </a:p>
          <a:p>
            <a:pPr lvl="1" indent="-511175" algn="ctr">
              <a:buFont typeface="Arial" charset="0"/>
              <a:buNone/>
              <a:defRPr/>
            </a:pPr>
            <a:r>
              <a:rPr lang="en-US" dirty="0" smtClean="0">
                <a:latin typeface="Arial" pitchFamily="34" charset="0"/>
                <a:cs typeface="Arial" pitchFamily="34" charset="0"/>
              </a:rPr>
              <a:t>Mark Roberts’ Pages:  </a:t>
            </a:r>
            <a:r>
              <a:rPr lang="en-US" dirty="0" smtClean="0">
                <a:solidFill>
                  <a:srgbClr val="00B0F0"/>
                </a:solidFill>
                <a:latin typeface="Arial" pitchFamily="34" charset="0"/>
                <a:cs typeface="Arial" pitchFamily="34" charset="0"/>
              </a:rPr>
              <a:t>http://wtc7lies.googlepages.com/</a:t>
            </a:r>
          </a:p>
          <a:p>
            <a:pPr lvl="1" indent="-511175" algn="ctr">
              <a:buFont typeface="Arial" charset="0"/>
              <a:buNone/>
              <a:defRPr/>
            </a:pPr>
            <a:r>
              <a:rPr lang="en-US" dirty="0" smtClean="0">
                <a:latin typeface="Arial" pitchFamily="34" charset="0"/>
                <a:cs typeface="Arial" pitchFamily="34" charset="0"/>
              </a:rPr>
              <a:t>9/11 Guide:  </a:t>
            </a:r>
            <a:r>
              <a:rPr lang="en-US" dirty="0" smtClean="0">
                <a:solidFill>
                  <a:srgbClr val="00B0F0"/>
                </a:solidFill>
                <a:latin typeface="Arial" pitchFamily="34" charset="0"/>
                <a:cs typeface="Arial" pitchFamily="34" charset="0"/>
              </a:rPr>
              <a:t>http://911guide.googlepages.com/</a:t>
            </a:r>
          </a:p>
        </p:txBody>
      </p:sp>
      <p:sp>
        <p:nvSpPr>
          <p:cNvPr id="4" name="TextBox 3"/>
          <p:cNvSpPr txBox="1"/>
          <p:nvPr/>
        </p:nvSpPr>
        <p:spPr>
          <a:xfrm>
            <a:off x="8610600" y="6172200"/>
            <a:ext cx="457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2</a:t>
            </a:r>
            <a:endParaRPr lang="en-US" sz="3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Wedge:  Phase 1</a:t>
            </a:r>
            <a:endParaRPr lang="en-US" dirty="0"/>
          </a:p>
        </p:txBody>
      </p:sp>
      <p:sp>
        <p:nvSpPr>
          <p:cNvPr id="98" name="Content Placeholder 97"/>
          <p:cNvSpPr>
            <a:spLocks noGrp="1"/>
          </p:cNvSpPr>
          <p:nvPr>
            <p:ph idx="1"/>
          </p:nvPr>
        </p:nvSpPr>
        <p:spPr/>
        <p:txBody>
          <a:bodyPr/>
          <a:lstStyle/>
          <a:p>
            <a:r>
              <a:rPr lang="en-US" dirty="0" smtClean="0"/>
              <a:t>At collapse initiation, a perimeter wall buckles, and the upper block begins to rotate about a hinge</a:t>
            </a:r>
          </a:p>
          <a:p>
            <a:r>
              <a:rPr lang="en-US" dirty="0" smtClean="0"/>
              <a:t>Rotation of about 8-10 degrees</a:t>
            </a:r>
          </a:p>
          <a:p>
            <a:r>
              <a:rPr lang="en-US" dirty="0" smtClean="0"/>
              <a:t>Crushes several floors opposite the hinge</a:t>
            </a:r>
          </a:p>
          <a:p>
            <a:r>
              <a:rPr lang="en-US" dirty="0" smtClean="0"/>
              <a:t>This phase takes about 1.5 seconds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Wedge:  Phase 1</a:t>
            </a:r>
            <a:endParaRPr lang="en-US" dirty="0"/>
          </a:p>
        </p:txBody>
      </p:sp>
      <p:sp>
        <p:nvSpPr>
          <p:cNvPr id="6" name="Rectangle 5"/>
          <p:cNvSpPr/>
          <p:nvPr/>
        </p:nvSpPr>
        <p:spPr>
          <a:xfrm>
            <a:off x="1219200" y="4648200"/>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0" y="46482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24800" y="46482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2200" y="4648200"/>
            <a:ext cx="17526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1371600" y="4648200"/>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00000">
            <a:off x="1304051" y="3581400"/>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9800" y="35814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24800" y="35814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72200" y="3581400"/>
            <a:ext cx="17526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1676400" y="3581400"/>
            <a:ext cx="4267200" cy="603913"/>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 name="connsiteX0" fmla="*/ 0 w 4572000"/>
              <a:gd name="connsiteY0" fmla="*/ 603913 h 603913"/>
              <a:gd name="connsiteX1" fmla="*/ 533400 w 4572000"/>
              <a:gd name="connsiteY1" fmla="*/ 299113 h 603913"/>
              <a:gd name="connsiteX2" fmla="*/ 2340591 w 4572000"/>
              <a:gd name="connsiteY2" fmla="*/ 0 h 603913"/>
              <a:gd name="connsiteX3" fmla="*/ 4267200 w 4572000"/>
              <a:gd name="connsiteY3" fmla="*/ 299113 h 603913"/>
              <a:gd name="connsiteX4" fmla="*/ 4572000 w 4572000"/>
              <a:gd name="connsiteY4" fmla="*/ 603913 h 603913"/>
              <a:gd name="connsiteX5" fmla="*/ 0 w 4572000"/>
              <a:gd name="connsiteY5" fmla="*/ 603913 h 603913"/>
              <a:gd name="connsiteX0" fmla="*/ 0 w 4572000"/>
              <a:gd name="connsiteY0" fmla="*/ 603913 h 603913"/>
              <a:gd name="connsiteX1" fmla="*/ 533400 w 4572000"/>
              <a:gd name="connsiteY1" fmla="*/ 299113 h 603913"/>
              <a:gd name="connsiteX2" fmla="*/ 2340591 w 4572000"/>
              <a:gd name="connsiteY2" fmla="*/ 0 h 603913"/>
              <a:gd name="connsiteX3" fmla="*/ 4267200 w 4572000"/>
              <a:gd name="connsiteY3" fmla="*/ 299113 h 603913"/>
              <a:gd name="connsiteX4" fmla="*/ 4572000 w 4572000"/>
              <a:gd name="connsiteY4" fmla="*/ 603913 h 603913"/>
              <a:gd name="connsiteX5" fmla="*/ 2367887 w 4572000"/>
              <a:gd name="connsiteY5" fmla="*/ 357116 h 603913"/>
              <a:gd name="connsiteX6" fmla="*/ 0 w 4572000"/>
              <a:gd name="connsiteY6" fmla="*/ 603913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357116 h 603913"/>
              <a:gd name="connsiteX6" fmla="*/ 0 w 4267200"/>
              <a:gd name="connsiteY6" fmla="*/ 598226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351429 h 603913"/>
              <a:gd name="connsiteX6" fmla="*/ 0 w 4267200"/>
              <a:gd name="connsiteY6" fmla="*/ 598226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269542 h 603913"/>
              <a:gd name="connsiteX6" fmla="*/ 0 w 4267200"/>
              <a:gd name="connsiteY6" fmla="*/ 598226 h 60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7200" h="603913">
                <a:moveTo>
                  <a:pt x="0" y="598226"/>
                </a:moveTo>
                <a:lnTo>
                  <a:pt x="228600" y="299113"/>
                </a:lnTo>
                <a:lnTo>
                  <a:pt x="2035791" y="0"/>
                </a:lnTo>
                <a:lnTo>
                  <a:pt x="3962400" y="299113"/>
                </a:lnTo>
                <a:lnTo>
                  <a:pt x="4267200" y="603913"/>
                </a:lnTo>
                <a:lnTo>
                  <a:pt x="2063087" y="269542"/>
                </a:lnTo>
                <a:lnTo>
                  <a:pt x="0" y="59822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20880000">
            <a:off x="1288771" y="2740842"/>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21480000">
            <a:off x="6018939" y="2575661"/>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1480000">
            <a:off x="7922778" y="2509178"/>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1480000">
            <a:off x="6157462" y="2542652"/>
            <a:ext cx="17526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21480000" flipV="1">
            <a:off x="1360257" y="2660969"/>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1480000">
            <a:off x="1160239" y="1684180"/>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1480000">
            <a:off x="5957915" y="1516642"/>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1480000">
            <a:off x="7861755" y="1450158"/>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1480000">
            <a:off x="6096438" y="1483632"/>
            <a:ext cx="17526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21480000" flipV="1">
            <a:off x="1299233" y="1601949"/>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5715000"/>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9800" y="57150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924800" y="57150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172200" y="5715000"/>
            <a:ext cx="17526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flipV="1">
            <a:off x="1371600" y="5715000"/>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609600" y="3352800"/>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5400000">
            <a:off x="3428999" y="4114800"/>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7580474">
            <a:off x="5562600" y="2971800"/>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13</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Wedge:  Phase 2</a:t>
            </a:r>
            <a:endParaRPr lang="en-US" dirty="0"/>
          </a:p>
        </p:txBody>
      </p:sp>
      <p:sp>
        <p:nvSpPr>
          <p:cNvPr id="4" name="Content Placeholder 97"/>
          <p:cNvSpPr>
            <a:spLocks noGrp="1"/>
          </p:cNvSpPr>
          <p:nvPr>
            <p:ph idx="1"/>
          </p:nvPr>
        </p:nvSpPr>
        <p:spPr>
          <a:xfrm>
            <a:off x="457200" y="1600200"/>
            <a:ext cx="8229600" cy="4525963"/>
          </a:xfrm>
        </p:spPr>
        <p:txBody>
          <a:bodyPr/>
          <a:lstStyle/>
          <a:p>
            <a:r>
              <a:rPr lang="en-US" dirty="0" smtClean="0"/>
              <a:t>After rotating about 10 degrees, the “hinge” fails completely</a:t>
            </a:r>
          </a:p>
          <a:p>
            <a:r>
              <a:rPr lang="en-US" dirty="0" smtClean="0"/>
              <a:t>Upper portion now falls as a free body</a:t>
            </a:r>
          </a:p>
          <a:p>
            <a:r>
              <a:rPr lang="en-US" dirty="0" smtClean="0"/>
              <a:t>Tilt angle, however, channels rubble and mass mostly </a:t>
            </a:r>
            <a:r>
              <a:rPr lang="en-US" i="1" dirty="0" smtClean="0"/>
              <a:t>inside</a:t>
            </a:r>
            <a:r>
              <a:rPr lang="en-US" dirty="0" smtClean="0"/>
              <a:t> the perimeter columns</a:t>
            </a:r>
          </a:p>
          <a:p>
            <a:r>
              <a:rPr lang="en-US" dirty="0" smtClean="0"/>
              <a:t>Exerts an outward pressure on those columns, shearing their bolted connections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Wedge:  Phase 2</a:t>
            </a:r>
            <a:endParaRPr lang="en-US" dirty="0"/>
          </a:p>
        </p:txBody>
      </p:sp>
      <p:sp>
        <p:nvSpPr>
          <p:cNvPr id="6" name="Rectangle 5"/>
          <p:cNvSpPr/>
          <p:nvPr/>
        </p:nvSpPr>
        <p:spPr>
          <a:xfrm>
            <a:off x="1219200" y="4180208"/>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0" y="4180208"/>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24800" y="4180208"/>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2200" y="4180208"/>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1371600" y="4485008"/>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3600000">
            <a:off x="1895157" y="3904666"/>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200000">
            <a:off x="5596892" y="35201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2100000">
            <a:off x="7661712" y="3154533"/>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72200" y="3799208"/>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1676400" y="3951608"/>
            <a:ext cx="4267200" cy="603913"/>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 name="connsiteX0" fmla="*/ 0 w 4572000"/>
              <a:gd name="connsiteY0" fmla="*/ 603913 h 603913"/>
              <a:gd name="connsiteX1" fmla="*/ 533400 w 4572000"/>
              <a:gd name="connsiteY1" fmla="*/ 299113 h 603913"/>
              <a:gd name="connsiteX2" fmla="*/ 2340591 w 4572000"/>
              <a:gd name="connsiteY2" fmla="*/ 0 h 603913"/>
              <a:gd name="connsiteX3" fmla="*/ 4267200 w 4572000"/>
              <a:gd name="connsiteY3" fmla="*/ 299113 h 603913"/>
              <a:gd name="connsiteX4" fmla="*/ 4572000 w 4572000"/>
              <a:gd name="connsiteY4" fmla="*/ 603913 h 603913"/>
              <a:gd name="connsiteX5" fmla="*/ 0 w 4572000"/>
              <a:gd name="connsiteY5" fmla="*/ 603913 h 603913"/>
              <a:gd name="connsiteX0" fmla="*/ 0 w 4572000"/>
              <a:gd name="connsiteY0" fmla="*/ 603913 h 603913"/>
              <a:gd name="connsiteX1" fmla="*/ 533400 w 4572000"/>
              <a:gd name="connsiteY1" fmla="*/ 299113 h 603913"/>
              <a:gd name="connsiteX2" fmla="*/ 2340591 w 4572000"/>
              <a:gd name="connsiteY2" fmla="*/ 0 h 603913"/>
              <a:gd name="connsiteX3" fmla="*/ 4267200 w 4572000"/>
              <a:gd name="connsiteY3" fmla="*/ 299113 h 603913"/>
              <a:gd name="connsiteX4" fmla="*/ 4572000 w 4572000"/>
              <a:gd name="connsiteY4" fmla="*/ 603913 h 603913"/>
              <a:gd name="connsiteX5" fmla="*/ 2367887 w 4572000"/>
              <a:gd name="connsiteY5" fmla="*/ 357116 h 603913"/>
              <a:gd name="connsiteX6" fmla="*/ 0 w 4572000"/>
              <a:gd name="connsiteY6" fmla="*/ 603913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357116 h 603913"/>
              <a:gd name="connsiteX6" fmla="*/ 0 w 4267200"/>
              <a:gd name="connsiteY6" fmla="*/ 598226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351429 h 603913"/>
              <a:gd name="connsiteX6" fmla="*/ 0 w 4267200"/>
              <a:gd name="connsiteY6" fmla="*/ 598226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269542 h 603913"/>
              <a:gd name="connsiteX6" fmla="*/ 0 w 4267200"/>
              <a:gd name="connsiteY6" fmla="*/ 598226 h 60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7200" h="603913">
                <a:moveTo>
                  <a:pt x="0" y="598226"/>
                </a:moveTo>
                <a:lnTo>
                  <a:pt x="228600" y="299113"/>
                </a:lnTo>
                <a:lnTo>
                  <a:pt x="2035791" y="0"/>
                </a:lnTo>
                <a:lnTo>
                  <a:pt x="3962400" y="299113"/>
                </a:lnTo>
                <a:lnTo>
                  <a:pt x="4267200" y="603913"/>
                </a:lnTo>
                <a:lnTo>
                  <a:pt x="2063087" y="269542"/>
                </a:lnTo>
                <a:lnTo>
                  <a:pt x="0" y="59822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20520000">
            <a:off x="1319050" y="3357231"/>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21120000">
            <a:off x="6006039" y="2698518"/>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1120000">
            <a:off x="7892499" y="2433393"/>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1120000">
            <a:off x="6096144" y="2569663"/>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21120000" flipV="1">
            <a:off x="1333847" y="3041214"/>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0982971">
            <a:off x="1077799" y="2574360"/>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982971">
            <a:off x="5801280" y="1717337"/>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982971">
            <a:off x="7675677" y="1377248"/>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982971">
            <a:off x="5870361" y="1553413"/>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20982971" flipV="1">
            <a:off x="1131036" y="2158159"/>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19200" y="5257800"/>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19800" y="52578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924800" y="52578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172200" y="5257800"/>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flipV="1">
            <a:off x="1371600" y="5257800"/>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5400000">
            <a:off x="3429000" y="4724400"/>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0484751">
            <a:off x="403982" y="4617919"/>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14</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Wedge:  Phase 3</a:t>
            </a:r>
            <a:endParaRPr lang="en-US" dirty="0"/>
          </a:p>
        </p:txBody>
      </p:sp>
      <p:sp>
        <p:nvSpPr>
          <p:cNvPr id="4" name="Content Placeholder 97"/>
          <p:cNvSpPr>
            <a:spLocks noGrp="1"/>
          </p:cNvSpPr>
          <p:nvPr>
            <p:ph idx="1"/>
          </p:nvPr>
        </p:nvSpPr>
        <p:spPr>
          <a:xfrm>
            <a:off x="457200" y="1600200"/>
            <a:ext cx="8229600" cy="5029200"/>
          </a:xfrm>
        </p:spPr>
        <p:txBody>
          <a:bodyPr>
            <a:normAutofit lnSpcReduction="10000"/>
          </a:bodyPr>
          <a:lstStyle/>
          <a:p>
            <a:r>
              <a:rPr lang="en-US" dirty="0" smtClean="0"/>
              <a:t>Over time, the core resists better than the floors and perimeter</a:t>
            </a:r>
          </a:p>
          <a:p>
            <a:r>
              <a:rPr lang="en-US" dirty="0" smtClean="0"/>
              <a:t>Core is weaker when hit from below than against top impacts, so the upper core begins to break up</a:t>
            </a:r>
          </a:p>
          <a:p>
            <a:r>
              <a:rPr lang="en-US" dirty="0" smtClean="0"/>
              <a:t>Surviving lower core channels debris to the sides, increasing the load on floors, which buckle and snap free</a:t>
            </a:r>
          </a:p>
          <a:p>
            <a:r>
              <a:rPr lang="en-US" dirty="0" smtClean="0"/>
              <a:t>Some of core survives until after the outside is completely stripped away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rot="20520000">
            <a:off x="1319050" y="4032815"/>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20460000">
            <a:off x="5938897" y="3354976"/>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1120000">
            <a:off x="7892499" y="3108977"/>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9503014">
            <a:off x="6096144" y="3245247"/>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21120000" flipV="1">
            <a:off x="1333847" y="3716798"/>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Wedge:  Phase 3</a:t>
            </a:r>
            <a:endParaRPr lang="en-US" dirty="0"/>
          </a:p>
        </p:txBody>
      </p:sp>
      <p:sp>
        <p:nvSpPr>
          <p:cNvPr id="6" name="Rectangle 5"/>
          <p:cNvSpPr/>
          <p:nvPr/>
        </p:nvSpPr>
        <p:spPr>
          <a:xfrm rot="-1260000">
            <a:off x="1046761" y="4272789"/>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0" y="4180208"/>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24800" y="4180208"/>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72200" y="4180208"/>
            <a:ext cx="1752600" cy="519171"/>
          </a:xfrm>
          <a:custGeom>
            <a:avLst/>
            <a:gdLst>
              <a:gd name="connsiteX0" fmla="*/ 0 w 1752600"/>
              <a:gd name="connsiteY0" fmla="*/ 0 h 228600"/>
              <a:gd name="connsiteX1" fmla="*/ 1752600 w 1752600"/>
              <a:gd name="connsiteY1" fmla="*/ 0 h 228600"/>
              <a:gd name="connsiteX2" fmla="*/ 1752600 w 1752600"/>
              <a:gd name="connsiteY2" fmla="*/ 228600 h 228600"/>
              <a:gd name="connsiteX3" fmla="*/ 0 w 1752600"/>
              <a:gd name="connsiteY3" fmla="*/ 228600 h 228600"/>
              <a:gd name="connsiteX4" fmla="*/ 0 w 1752600"/>
              <a:gd name="connsiteY4" fmla="*/ 0 h 228600"/>
              <a:gd name="connsiteX0" fmla="*/ 0 w 1752600"/>
              <a:gd name="connsiteY0" fmla="*/ 0 h 519171"/>
              <a:gd name="connsiteX1" fmla="*/ 1752600 w 1752600"/>
              <a:gd name="connsiteY1" fmla="*/ 0 h 519171"/>
              <a:gd name="connsiteX2" fmla="*/ 1752600 w 1752600"/>
              <a:gd name="connsiteY2" fmla="*/ 228600 h 519171"/>
              <a:gd name="connsiteX3" fmla="*/ 870045 w 1752600"/>
              <a:gd name="connsiteY3" fmla="*/ 519171 h 519171"/>
              <a:gd name="connsiteX4" fmla="*/ 0 w 1752600"/>
              <a:gd name="connsiteY4" fmla="*/ 228600 h 519171"/>
              <a:gd name="connsiteX5" fmla="*/ 0 w 1752600"/>
              <a:gd name="connsiteY5" fmla="*/ 0 h 519171"/>
              <a:gd name="connsiteX0" fmla="*/ 0 w 1752600"/>
              <a:gd name="connsiteY0" fmla="*/ 0 h 519171"/>
              <a:gd name="connsiteX1" fmla="*/ 829101 w 1752600"/>
              <a:gd name="connsiteY1" fmla="*/ 314455 h 519171"/>
              <a:gd name="connsiteX2" fmla="*/ 1752600 w 1752600"/>
              <a:gd name="connsiteY2" fmla="*/ 0 h 519171"/>
              <a:gd name="connsiteX3" fmla="*/ 1752600 w 1752600"/>
              <a:gd name="connsiteY3" fmla="*/ 228600 h 519171"/>
              <a:gd name="connsiteX4" fmla="*/ 870045 w 1752600"/>
              <a:gd name="connsiteY4" fmla="*/ 519171 h 519171"/>
              <a:gd name="connsiteX5" fmla="*/ 0 w 1752600"/>
              <a:gd name="connsiteY5" fmla="*/ 228600 h 519171"/>
              <a:gd name="connsiteX6" fmla="*/ 0 w 1752600"/>
              <a:gd name="connsiteY6" fmla="*/ 0 h 5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519171">
                <a:moveTo>
                  <a:pt x="0" y="0"/>
                </a:moveTo>
                <a:lnTo>
                  <a:pt x="829101" y="314455"/>
                </a:lnTo>
                <a:lnTo>
                  <a:pt x="1752600" y="0"/>
                </a:lnTo>
                <a:lnTo>
                  <a:pt x="1752600" y="228600"/>
                </a:lnTo>
                <a:lnTo>
                  <a:pt x="870045" y="519171"/>
                </a:lnTo>
                <a:lnTo>
                  <a:pt x="0" y="228600"/>
                </a:lnTo>
                <a:lnTo>
                  <a:pt x="0" y="0"/>
                </a:lnTo>
                <a:close/>
              </a:path>
            </a:pathLst>
          </a:cu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1371600" y="4953000"/>
            <a:ext cx="4572000" cy="445827"/>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 name="connsiteX0" fmla="*/ 0 w 4572000"/>
              <a:gd name="connsiteY0" fmla="*/ 445827 h 445827"/>
              <a:gd name="connsiteX1" fmla="*/ 533400 w 4572000"/>
              <a:gd name="connsiteY1" fmla="*/ 141027 h 445827"/>
              <a:gd name="connsiteX2" fmla="*/ 2340591 w 4572000"/>
              <a:gd name="connsiteY2" fmla="*/ 0 h 445827"/>
              <a:gd name="connsiteX3" fmla="*/ 4267200 w 4572000"/>
              <a:gd name="connsiteY3" fmla="*/ 141027 h 445827"/>
              <a:gd name="connsiteX4" fmla="*/ 4572000 w 4572000"/>
              <a:gd name="connsiteY4" fmla="*/ 445827 h 445827"/>
              <a:gd name="connsiteX5" fmla="*/ 0 w 4572000"/>
              <a:gd name="connsiteY5" fmla="*/ 445827 h 445827"/>
              <a:gd name="connsiteX0" fmla="*/ 0 w 4572000"/>
              <a:gd name="connsiteY0" fmla="*/ 445827 h 445827"/>
              <a:gd name="connsiteX1" fmla="*/ 533400 w 4572000"/>
              <a:gd name="connsiteY1" fmla="*/ 141027 h 445827"/>
              <a:gd name="connsiteX2" fmla="*/ 2340591 w 4572000"/>
              <a:gd name="connsiteY2" fmla="*/ 0 h 445827"/>
              <a:gd name="connsiteX3" fmla="*/ 4267200 w 4572000"/>
              <a:gd name="connsiteY3" fmla="*/ 141027 h 445827"/>
              <a:gd name="connsiteX4" fmla="*/ 4572000 w 4572000"/>
              <a:gd name="connsiteY4" fmla="*/ 445827 h 445827"/>
              <a:gd name="connsiteX5" fmla="*/ 2367887 w 4572000"/>
              <a:gd name="connsiteY5" fmla="*/ 275230 h 445827"/>
              <a:gd name="connsiteX6" fmla="*/ 0 w 4572000"/>
              <a:gd name="connsiteY6" fmla="*/ 445827 h 44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445827">
                <a:moveTo>
                  <a:pt x="0" y="445827"/>
                </a:moveTo>
                <a:lnTo>
                  <a:pt x="533400" y="141027"/>
                </a:lnTo>
                <a:lnTo>
                  <a:pt x="2340591" y="0"/>
                </a:lnTo>
                <a:lnTo>
                  <a:pt x="4267200" y="141027"/>
                </a:lnTo>
                <a:lnTo>
                  <a:pt x="4572000" y="445827"/>
                </a:lnTo>
                <a:lnTo>
                  <a:pt x="2367887" y="275230"/>
                </a:lnTo>
                <a:lnTo>
                  <a:pt x="0" y="4458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3600000">
            <a:off x="1742757" y="4144058"/>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00">
            <a:off x="5520692" y="3835692"/>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2100000">
            <a:off x="7661712" y="3154533"/>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502015">
            <a:off x="6138247" y="4059531"/>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V="1">
            <a:off x="1676400" y="4425287"/>
            <a:ext cx="4267200" cy="603913"/>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 name="connsiteX0" fmla="*/ 0 w 4572000"/>
              <a:gd name="connsiteY0" fmla="*/ 603913 h 603913"/>
              <a:gd name="connsiteX1" fmla="*/ 533400 w 4572000"/>
              <a:gd name="connsiteY1" fmla="*/ 299113 h 603913"/>
              <a:gd name="connsiteX2" fmla="*/ 2340591 w 4572000"/>
              <a:gd name="connsiteY2" fmla="*/ 0 h 603913"/>
              <a:gd name="connsiteX3" fmla="*/ 4267200 w 4572000"/>
              <a:gd name="connsiteY3" fmla="*/ 299113 h 603913"/>
              <a:gd name="connsiteX4" fmla="*/ 4572000 w 4572000"/>
              <a:gd name="connsiteY4" fmla="*/ 603913 h 603913"/>
              <a:gd name="connsiteX5" fmla="*/ 0 w 4572000"/>
              <a:gd name="connsiteY5" fmla="*/ 603913 h 603913"/>
              <a:gd name="connsiteX0" fmla="*/ 0 w 4572000"/>
              <a:gd name="connsiteY0" fmla="*/ 603913 h 603913"/>
              <a:gd name="connsiteX1" fmla="*/ 533400 w 4572000"/>
              <a:gd name="connsiteY1" fmla="*/ 299113 h 603913"/>
              <a:gd name="connsiteX2" fmla="*/ 2340591 w 4572000"/>
              <a:gd name="connsiteY2" fmla="*/ 0 h 603913"/>
              <a:gd name="connsiteX3" fmla="*/ 4267200 w 4572000"/>
              <a:gd name="connsiteY3" fmla="*/ 299113 h 603913"/>
              <a:gd name="connsiteX4" fmla="*/ 4572000 w 4572000"/>
              <a:gd name="connsiteY4" fmla="*/ 603913 h 603913"/>
              <a:gd name="connsiteX5" fmla="*/ 2367887 w 4572000"/>
              <a:gd name="connsiteY5" fmla="*/ 357116 h 603913"/>
              <a:gd name="connsiteX6" fmla="*/ 0 w 4572000"/>
              <a:gd name="connsiteY6" fmla="*/ 603913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357116 h 603913"/>
              <a:gd name="connsiteX6" fmla="*/ 0 w 4267200"/>
              <a:gd name="connsiteY6" fmla="*/ 598226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351429 h 603913"/>
              <a:gd name="connsiteX6" fmla="*/ 0 w 4267200"/>
              <a:gd name="connsiteY6" fmla="*/ 598226 h 603913"/>
              <a:gd name="connsiteX0" fmla="*/ 0 w 4267200"/>
              <a:gd name="connsiteY0" fmla="*/ 598226 h 603913"/>
              <a:gd name="connsiteX1" fmla="*/ 228600 w 4267200"/>
              <a:gd name="connsiteY1" fmla="*/ 299113 h 603913"/>
              <a:gd name="connsiteX2" fmla="*/ 2035791 w 4267200"/>
              <a:gd name="connsiteY2" fmla="*/ 0 h 603913"/>
              <a:gd name="connsiteX3" fmla="*/ 3962400 w 4267200"/>
              <a:gd name="connsiteY3" fmla="*/ 299113 h 603913"/>
              <a:gd name="connsiteX4" fmla="*/ 4267200 w 4267200"/>
              <a:gd name="connsiteY4" fmla="*/ 603913 h 603913"/>
              <a:gd name="connsiteX5" fmla="*/ 2063087 w 4267200"/>
              <a:gd name="connsiteY5" fmla="*/ 269542 h 603913"/>
              <a:gd name="connsiteX6" fmla="*/ 0 w 4267200"/>
              <a:gd name="connsiteY6" fmla="*/ 598226 h 60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7200" h="603913">
                <a:moveTo>
                  <a:pt x="0" y="598226"/>
                </a:moveTo>
                <a:lnTo>
                  <a:pt x="228600" y="299113"/>
                </a:lnTo>
                <a:lnTo>
                  <a:pt x="2035791" y="0"/>
                </a:lnTo>
                <a:lnTo>
                  <a:pt x="3962400" y="299113"/>
                </a:lnTo>
                <a:lnTo>
                  <a:pt x="4267200" y="603913"/>
                </a:lnTo>
                <a:lnTo>
                  <a:pt x="2063087" y="269542"/>
                </a:lnTo>
                <a:lnTo>
                  <a:pt x="0" y="59822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0982971">
            <a:off x="1077799" y="3194752"/>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1600000">
            <a:off x="5715000" y="23622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982971">
            <a:off x="7675677" y="199764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982971">
            <a:off x="5870361" y="2173805"/>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20982971" flipV="1">
            <a:off x="1131036" y="2778551"/>
            <a:ext cx="4572000" cy="304800"/>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800">
                <a:moveTo>
                  <a:pt x="0" y="304800"/>
                </a:moveTo>
                <a:lnTo>
                  <a:pt x="533400" y="0"/>
                </a:lnTo>
                <a:lnTo>
                  <a:pt x="4267200" y="0"/>
                </a:lnTo>
                <a:lnTo>
                  <a:pt x="4572000" y="304800"/>
                </a:lnTo>
                <a:lnTo>
                  <a:pt x="0" y="3048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240000">
            <a:off x="1219200" y="5257800"/>
            <a:ext cx="152400" cy="99060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19800" y="52578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924800" y="5257800"/>
            <a:ext cx="152400" cy="990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172200" y="5257800"/>
            <a:ext cx="1752600" cy="22860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21286017" flipV="1">
            <a:off x="1371600" y="5357165"/>
            <a:ext cx="4572000" cy="378725"/>
          </a:xfrm>
          <a:custGeom>
            <a:avLst/>
            <a:gdLst>
              <a:gd name="connsiteX0" fmla="*/ 0 w 4572000"/>
              <a:gd name="connsiteY0" fmla="*/ 304800 h 304800"/>
              <a:gd name="connsiteX1" fmla="*/ 762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4958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0 w 4572000"/>
              <a:gd name="connsiteY4" fmla="*/ 304800 h 304800"/>
              <a:gd name="connsiteX0" fmla="*/ 0 w 4572000"/>
              <a:gd name="connsiteY0" fmla="*/ 304800 h 304800"/>
              <a:gd name="connsiteX1" fmla="*/ 533400 w 4572000"/>
              <a:gd name="connsiteY1" fmla="*/ 0 h 304800"/>
              <a:gd name="connsiteX2" fmla="*/ 4267200 w 4572000"/>
              <a:gd name="connsiteY2" fmla="*/ 0 h 304800"/>
              <a:gd name="connsiteX3" fmla="*/ 4572000 w 4572000"/>
              <a:gd name="connsiteY3" fmla="*/ 304800 h 304800"/>
              <a:gd name="connsiteX4" fmla="*/ 2326943 w 4572000"/>
              <a:gd name="connsiteY4" fmla="*/ 226325 h 304800"/>
              <a:gd name="connsiteX5" fmla="*/ 0 w 4572000"/>
              <a:gd name="connsiteY5" fmla="*/ 304800 h 304800"/>
              <a:gd name="connsiteX0" fmla="*/ 0 w 4572000"/>
              <a:gd name="connsiteY0" fmla="*/ 378725 h 378725"/>
              <a:gd name="connsiteX1" fmla="*/ 533400 w 4572000"/>
              <a:gd name="connsiteY1" fmla="*/ 73925 h 378725"/>
              <a:gd name="connsiteX2" fmla="*/ 2340591 w 4572000"/>
              <a:gd name="connsiteY2" fmla="*/ 0 h 378725"/>
              <a:gd name="connsiteX3" fmla="*/ 4267200 w 4572000"/>
              <a:gd name="connsiteY3" fmla="*/ 73925 h 378725"/>
              <a:gd name="connsiteX4" fmla="*/ 4572000 w 4572000"/>
              <a:gd name="connsiteY4" fmla="*/ 378725 h 378725"/>
              <a:gd name="connsiteX5" fmla="*/ 2326943 w 4572000"/>
              <a:gd name="connsiteY5" fmla="*/ 300250 h 378725"/>
              <a:gd name="connsiteX6" fmla="*/ 0 w 4572000"/>
              <a:gd name="connsiteY6" fmla="*/ 378725 h 37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78725">
                <a:moveTo>
                  <a:pt x="0" y="378725"/>
                </a:moveTo>
                <a:lnTo>
                  <a:pt x="533400" y="73925"/>
                </a:lnTo>
                <a:lnTo>
                  <a:pt x="2340591" y="0"/>
                </a:lnTo>
                <a:lnTo>
                  <a:pt x="4267200" y="73925"/>
                </a:lnTo>
                <a:lnTo>
                  <a:pt x="4572000" y="378725"/>
                </a:lnTo>
                <a:lnTo>
                  <a:pt x="2326943" y="300250"/>
                </a:lnTo>
                <a:lnTo>
                  <a:pt x="0" y="378725"/>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9468883">
            <a:off x="303922" y="4757936"/>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8212269">
            <a:off x="5517132" y="3578984"/>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6200000">
            <a:off x="6705600" y="4495800"/>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5400000">
            <a:off x="3733800" y="5410200"/>
            <a:ext cx="685800" cy="533400"/>
          </a:xfrm>
          <a:prstGeom prst="rightArrow">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15</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WTC 7:  Should there be a “Jolt?”</a:t>
            </a:r>
            <a:endParaRPr lang="en-US" dirty="0"/>
          </a:p>
        </p:txBody>
      </p:sp>
      <p:sp>
        <p:nvSpPr>
          <p:cNvPr id="3" name="Content Placeholder 2"/>
          <p:cNvSpPr>
            <a:spLocks noGrp="1"/>
          </p:cNvSpPr>
          <p:nvPr>
            <p:ph idx="1"/>
          </p:nvPr>
        </p:nvSpPr>
        <p:spPr>
          <a:xfrm>
            <a:off x="457200" y="1371600"/>
            <a:ext cx="8229600" cy="5029200"/>
          </a:xfrm>
        </p:spPr>
        <p:txBody>
          <a:bodyPr>
            <a:normAutofit fontScale="92500"/>
          </a:bodyPr>
          <a:lstStyle/>
          <a:p>
            <a:r>
              <a:rPr lang="en-US" dirty="0" smtClean="0"/>
              <a:t>WTC 7 suffered an almost total internal collapse </a:t>
            </a:r>
            <a:r>
              <a:rPr lang="en-US" i="1" dirty="0" smtClean="0"/>
              <a:t>before</a:t>
            </a:r>
            <a:r>
              <a:rPr lang="en-US" dirty="0" smtClean="0"/>
              <a:t> the perimeter started to fall</a:t>
            </a:r>
          </a:p>
          <a:p>
            <a:pPr lvl="1"/>
            <a:r>
              <a:rPr lang="en-US" dirty="0" smtClean="0"/>
              <a:t>Not at all like Balzac-</a:t>
            </a:r>
            <a:r>
              <a:rPr lang="en-US" dirty="0" err="1" smtClean="0"/>
              <a:t>Vitry</a:t>
            </a:r>
            <a:r>
              <a:rPr lang="en-US" dirty="0" smtClean="0"/>
              <a:t> or any of the </a:t>
            </a:r>
            <a:r>
              <a:rPr lang="en-US" i="1" dirty="0" err="1" smtClean="0"/>
              <a:t>verinage</a:t>
            </a:r>
            <a:r>
              <a:rPr lang="en-US" dirty="0" smtClean="0"/>
              <a:t> cases</a:t>
            </a:r>
          </a:p>
          <a:p>
            <a:r>
              <a:rPr lang="en-US" dirty="0" smtClean="0"/>
              <a:t>Perimeter behaves like a thin shell buckling under its own weight – a total system failure, not a floor-by-floor failure as in WTC 1 and 2</a:t>
            </a:r>
          </a:p>
          <a:p>
            <a:r>
              <a:rPr lang="en-US" dirty="0" smtClean="0"/>
              <a:t>There is nothing substantial for the perimeter remnant to hit until it has descended out of view</a:t>
            </a:r>
          </a:p>
          <a:p>
            <a:r>
              <a:rPr lang="en-US" dirty="0" smtClean="0"/>
              <a:t>Outer shell may buckle all at once, or may buckle in stages – each one leading to a “jolt.”  Maybe.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WTC 7 vs. Beijing TVCC Fire</a:t>
            </a:r>
            <a:endParaRPr lang="en-US" dirty="0"/>
          </a:p>
        </p:txBody>
      </p:sp>
      <p:sp>
        <p:nvSpPr>
          <p:cNvPr id="3" name="Content Placeholder 2"/>
          <p:cNvSpPr>
            <a:spLocks noGrp="1"/>
          </p:cNvSpPr>
          <p:nvPr>
            <p:ph idx="1"/>
          </p:nvPr>
        </p:nvSpPr>
        <p:spPr>
          <a:xfrm>
            <a:off x="228600" y="1143000"/>
            <a:ext cx="3886200" cy="5181600"/>
          </a:xfrm>
        </p:spPr>
        <p:txBody>
          <a:bodyPr>
            <a:normAutofit fontScale="92500" lnSpcReduction="10000"/>
          </a:bodyPr>
          <a:lstStyle/>
          <a:p>
            <a:pPr>
              <a:buNone/>
            </a:pPr>
            <a:r>
              <a:rPr lang="en-US" sz="3500" b="1" dirty="0" smtClean="0"/>
              <a:t>WTC 7:</a:t>
            </a:r>
            <a:r>
              <a:rPr lang="en-US" dirty="0" smtClean="0"/>
              <a:t> </a:t>
            </a:r>
          </a:p>
          <a:p>
            <a:r>
              <a:rPr lang="en-US" dirty="0" smtClean="0"/>
              <a:t>All steel structure</a:t>
            </a:r>
          </a:p>
          <a:p>
            <a:r>
              <a:rPr lang="en-US" dirty="0" smtClean="0"/>
              <a:t>No firefighting possible</a:t>
            </a:r>
          </a:p>
          <a:p>
            <a:r>
              <a:rPr lang="en-US" dirty="0" smtClean="0"/>
              <a:t>Burned for over seven hours</a:t>
            </a:r>
          </a:p>
          <a:p>
            <a:r>
              <a:rPr lang="en-US" dirty="0" smtClean="0"/>
              <a:t>Long-span steel beams between core and perimeter</a:t>
            </a:r>
          </a:p>
          <a:p>
            <a:r>
              <a:rPr lang="en-US" dirty="0" smtClean="0"/>
              <a:t>Fire ventilated by impact damage</a:t>
            </a:r>
          </a:p>
        </p:txBody>
      </p:sp>
      <p:sp>
        <p:nvSpPr>
          <p:cNvPr id="4" name="Content Placeholder 2"/>
          <p:cNvSpPr txBox="1">
            <a:spLocks/>
          </p:cNvSpPr>
          <p:nvPr/>
        </p:nvSpPr>
        <p:spPr>
          <a:xfrm>
            <a:off x="4114800" y="1066800"/>
            <a:ext cx="5029200" cy="5105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TVCC Building: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Reinforced</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concrete with internal and external fire-resistant cladding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solidFill>
                  <a:schemeClr val="bg1"/>
                </a:solidFill>
              </a:rPr>
              <a:t>Vigorous firefighting, under control in </a:t>
            </a:r>
            <a:r>
              <a:rPr lang="en-US" sz="2800" dirty="0" smtClean="0">
                <a:solidFill>
                  <a:schemeClr val="bg1"/>
                </a:solidFill>
              </a:rPr>
              <a:t>about one hour</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bg1"/>
                </a:solidFill>
              </a:rPr>
              <a:t>Braced tube “superstructure” needing no stabilization from floor spans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Unoccupied</a:t>
            </a:r>
            <a:r>
              <a:rPr kumimoji="0" lang="en-US" sz="2800" b="0" i="0" u="none" strike="noStrike" kern="1200" cap="none" spc="0" normalizeH="0" noProof="0" dirty="0" smtClean="0">
                <a:ln>
                  <a:noFill/>
                </a:ln>
                <a:solidFill>
                  <a:schemeClr val="bg1"/>
                </a:solidFill>
                <a:effectLst/>
                <a:uLnTx/>
                <a:uFillTx/>
                <a:latin typeface="+mn-lt"/>
                <a:ea typeface="+mn-ea"/>
                <a:cs typeface="+mn-cs"/>
              </a:rPr>
              <a:t> and low fuel load</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bg1"/>
                </a:solidFill>
              </a:rPr>
              <a:t>Specifically built with lessons from WTC 7</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16</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TVCC Fire, Continued</a:t>
            </a:r>
            <a:endParaRPr lang="en-US" dirty="0"/>
          </a:p>
        </p:txBody>
      </p:sp>
      <p:pic>
        <p:nvPicPr>
          <p:cNvPr id="5" name="Content Placeholder 4" descr="tvcc_construction.png"/>
          <p:cNvPicPr>
            <a:picLocks noGrp="1" noChangeAspect="1"/>
          </p:cNvPicPr>
          <p:nvPr>
            <p:ph idx="1"/>
          </p:nvPr>
        </p:nvPicPr>
        <p:blipFill>
          <a:blip r:embed="rId3"/>
          <a:stretch>
            <a:fillRect/>
          </a:stretch>
        </p:blipFill>
        <p:spPr>
          <a:xfrm>
            <a:off x="4267200" y="1600200"/>
            <a:ext cx="4419600" cy="4143375"/>
          </a:xfrm>
          <a:ln>
            <a:solidFill>
              <a:schemeClr val="tx1"/>
            </a:solidFill>
          </a:ln>
        </p:spPr>
      </p:pic>
      <p:sp>
        <p:nvSpPr>
          <p:cNvPr id="6" name="TextBox 5"/>
          <p:cNvSpPr txBox="1"/>
          <p:nvPr/>
        </p:nvSpPr>
        <p:spPr>
          <a:xfrm>
            <a:off x="4267200" y="5715000"/>
            <a:ext cx="4499373" cy="954107"/>
          </a:xfrm>
          <a:prstGeom prst="rect">
            <a:avLst/>
          </a:prstGeom>
          <a:noFill/>
        </p:spPr>
        <p:txBody>
          <a:bodyPr wrap="none" rtlCol="0">
            <a:spAutoFit/>
          </a:bodyPr>
          <a:lstStyle/>
          <a:p>
            <a:pPr algn="ctr"/>
            <a:r>
              <a:rPr lang="en-US" sz="2800" dirty="0" smtClean="0">
                <a:solidFill>
                  <a:schemeClr val="bg1"/>
                </a:solidFill>
              </a:rPr>
              <a:t>Photo Credit:  Tom van </a:t>
            </a:r>
            <a:r>
              <a:rPr lang="en-US" sz="2800" dirty="0" err="1" smtClean="0">
                <a:solidFill>
                  <a:schemeClr val="bg1"/>
                </a:solidFill>
              </a:rPr>
              <a:t>Dillen</a:t>
            </a:r>
            <a:r>
              <a:rPr lang="en-US" sz="2800" dirty="0" smtClean="0">
                <a:solidFill>
                  <a:schemeClr val="bg1"/>
                </a:solidFill>
              </a:rPr>
              <a:t>,</a:t>
            </a:r>
          </a:p>
          <a:p>
            <a:pPr algn="ctr"/>
            <a:r>
              <a:rPr lang="en-US" sz="2800" dirty="0" smtClean="0">
                <a:solidFill>
                  <a:schemeClr val="bg1"/>
                </a:solidFill>
              </a:rPr>
              <a:t>www.vandillen.net</a:t>
            </a:r>
            <a:endParaRPr lang="en-US" sz="2800" dirty="0">
              <a:solidFill>
                <a:schemeClr val="bg1"/>
              </a:solidFill>
            </a:endParaRPr>
          </a:p>
        </p:txBody>
      </p:sp>
      <p:sp>
        <p:nvSpPr>
          <p:cNvPr id="8" name="Content Placeholder 2"/>
          <p:cNvSpPr txBox="1">
            <a:spLocks/>
          </p:cNvSpPr>
          <p:nvPr/>
        </p:nvSpPr>
        <p:spPr>
          <a:xfrm>
            <a:off x="457200" y="1600200"/>
            <a:ext cx="3810000" cy="5105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solidFill>
                  <a:schemeClr val="bg1"/>
                </a:solidFill>
                <a:effectLst/>
                <a:uLnTx/>
                <a:uFillTx/>
                <a:latin typeface="+mn-lt"/>
                <a:ea typeface="+mn-ea"/>
                <a:cs typeface="+mn-cs"/>
              </a:rPr>
              <a:t>Massive </a:t>
            </a:r>
            <a:r>
              <a:rPr kumimoji="0" lang="en-US" sz="3200" b="0" i="1" u="none" strike="noStrike" kern="1200" cap="none" spc="0" normalizeH="0" noProof="0" dirty="0" smtClean="0">
                <a:ln>
                  <a:noFill/>
                </a:ln>
                <a:solidFill>
                  <a:schemeClr val="bg1"/>
                </a:solidFill>
                <a:effectLst/>
                <a:uLnTx/>
                <a:uFillTx/>
                <a:latin typeface="+mn-lt"/>
                <a:ea typeface="+mn-ea"/>
                <a:cs typeface="+mn-cs"/>
              </a:rPr>
              <a:t>concrete </a:t>
            </a:r>
            <a:r>
              <a:rPr kumimoji="0" lang="en-US" sz="3200" b="0" u="none" strike="noStrike" kern="1200" cap="none" spc="0" normalizeH="0" noProof="0" dirty="0" smtClean="0">
                <a:ln>
                  <a:noFill/>
                </a:ln>
                <a:solidFill>
                  <a:schemeClr val="bg1"/>
                </a:solidFill>
                <a:effectLst/>
                <a:uLnTx/>
                <a:uFillTx/>
                <a:latin typeface="+mn-lt"/>
                <a:ea typeface="+mn-ea"/>
                <a:cs typeface="+mn-cs"/>
              </a:rPr>
              <a:t>frame visible from construction photos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bg1"/>
                </a:solidFill>
              </a:rPr>
              <a:t>Concrete cores are typical of all post-September 11</a:t>
            </a:r>
            <a:r>
              <a:rPr lang="en-US" sz="3200" baseline="30000" dirty="0" smtClean="0">
                <a:solidFill>
                  <a:schemeClr val="bg1"/>
                </a:solidFill>
              </a:rPr>
              <a:t>th</a:t>
            </a:r>
            <a:r>
              <a:rPr lang="en-US" sz="3200" dirty="0" smtClean="0">
                <a:solidFill>
                  <a:schemeClr val="bg1"/>
                </a:solidFill>
              </a:rPr>
              <a:t> skyscrapers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Despite</a:t>
            </a:r>
            <a:r>
              <a:rPr kumimoji="0" lang="en-US" sz="3200" b="0" i="0" u="none" strike="noStrike" kern="1200" cap="none" spc="0" normalizeH="0" noProof="0" dirty="0" smtClean="0">
                <a:ln>
                  <a:noFill/>
                </a:ln>
                <a:solidFill>
                  <a:schemeClr val="bg1"/>
                </a:solidFill>
                <a:effectLst/>
                <a:uLnTx/>
                <a:uFillTx/>
                <a:latin typeface="+mn-lt"/>
                <a:ea typeface="+mn-ea"/>
                <a:cs typeface="+mn-cs"/>
              </a:rPr>
              <a:t> precautions, building was heavily damaged by fire anyway</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extBox 6"/>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17</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Summary:  Why do we disagree with Mr. </a:t>
            </a:r>
            <a:r>
              <a:rPr lang="en-US" dirty="0" err="1" smtClean="0"/>
              <a:t>Szamboti</a:t>
            </a:r>
            <a:r>
              <a:rPr lang="en-US" dirty="0"/>
              <a:t>?</a:t>
            </a:r>
          </a:p>
        </p:txBody>
      </p:sp>
      <p:sp>
        <p:nvSpPr>
          <p:cNvPr id="3" name="Content Placeholder 2"/>
          <p:cNvSpPr>
            <a:spLocks noGrp="1"/>
          </p:cNvSpPr>
          <p:nvPr>
            <p:ph idx="1"/>
          </p:nvPr>
        </p:nvSpPr>
        <p:spPr>
          <a:xfrm>
            <a:off x="304800" y="1371600"/>
            <a:ext cx="8382000" cy="5486400"/>
          </a:xfrm>
        </p:spPr>
        <p:txBody>
          <a:bodyPr>
            <a:normAutofit fontScale="92500" lnSpcReduction="20000"/>
          </a:bodyPr>
          <a:lstStyle/>
          <a:p>
            <a:r>
              <a:rPr lang="en-US" dirty="0" smtClean="0"/>
              <a:t>Presents no clear, testable hypothesis for how the Towers could have been sabotaged</a:t>
            </a:r>
          </a:p>
          <a:p>
            <a:r>
              <a:rPr lang="en-US" dirty="0" smtClean="0"/>
              <a:t>Demolition is unnecessary – many published results prove the Towers were expected to collapse completely</a:t>
            </a:r>
          </a:p>
          <a:p>
            <a:r>
              <a:rPr lang="en-US" dirty="0" smtClean="0"/>
              <a:t>“Missing Jolt” argument ignores details of the collapses that complicate the situation</a:t>
            </a:r>
          </a:p>
          <a:p>
            <a:pPr lvl="1"/>
            <a:r>
              <a:rPr lang="en-US" dirty="0" smtClean="0"/>
              <a:t>Early rotation of upper structure or internal collapse</a:t>
            </a:r>
          </a:p>
          <a:p>
            <a:pPr lvl="1"/>
            <a:r>
              <a:rPr lang="en-US" dirty="0" smtClean="0"/>
              <a:t>Descending mass primarily hitting truss-framed floors, not load-bearing elements</a:t>
            </a:r>
          </a:p>
          <a:p>
            <a:pPr lvl="1"/>
            <a:r>
              <a:rPr lang="en-US" dirty="0" smtClean="0"/>
              <a:t>Comparisons to </a:t>
            </a:r>
            <a:r>
              <a:rPr lang="en-US" i="1" dirty="0" err="1" smtClean="0"/>
              <a:t>verinage</a:t>
            </a:r>
            <a:r>
              <a:rPr lang="en-US" dirty="0" smtClean="0"/>
              <a:t> situations are not appropriate</a:t>
            </a:r>
          </a:p>
          <a:p>
            <a:r>
              <a:rPr lang="en-US" dirty="0" smtClean="0"/>
              <a:t>There is no evidence in favor of sabotage</a:t>
            </a:r>
          </a:p>
          <a:p>
            <a:r>
              <a:rPr lang="en-US" dirty="0" smtClean="0"/>
              <a:t>There is considerable evidence against sabotage</a:t>
            </a:r>
          </a:p>
          <a:p>
            <a:pPr lvl="1"/>
            <a:endParaRPr lang="en-US" dirty="0"/>
          </a:p>
        </p:txBody>
      </p:sp>
      <p:sp>
        <p:nvSpPr>
          <p:cNvPr id="4" name="TextBox 3"/>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18</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Why does Balzac-</a:t>
            </a:r>
            <a:r>
              <a:rPr lang="en-US" dirty="0" err="1" smtClean="0"/>
              <a:t>Vitry</a:t>
            </a:r>
            <a:r>
              <a:rPr lang="en-US" dirty="0" smtClean="0"/>
              <a:t> </a:t>
            </a:r>
            <a:br>
              <a:rPr lang="en-US" dirty="0" smtClean="0"/>
            </a:br>
            <a:r>
              <a:rPr lang="en-US" dirty="0" smtClean="0"/>
              <a:t>experience a “Jolt?”</a:t>
            </a:r>
            <a:endParaRPr lang="en-US" dirty="0"/>
          </a:p>
        </p:txBody>
      </p:sp>
      <p:sp>
        <p:nvSpPr>
          <p:cNvPr id="5" name="Content Placeholder 4"/>
          <p:cNvSpPr>
            <a:spLocks noGrp="1"/>
          </p:cNvSpPr>
          <p:nvPr>
            <p:ph idx="1"/>
          </p:nvPr>
        </p:nvSpPr>
        <p:spPr>
          <a:xfrm>
            <a:off x="457200" y="1600200"/>
            <a:ext cx="8229600" cy="5029200"/>
          </a:xfrm>
        </p:spPr>
        <p:txBody>
          <a:bodyPr>
            <a:normAutofit/>
          </a:bodyPr>
          <a:lstStyle/>
          <a:p>
            <a:r>
              <a:rPr lang="en-US" i="1" dirty="0" err="1" smtClean="0"/>
              <a:t>Verinage</a:t>
            </a:r>
            <a:r>
              <a:rPr lang="en-US" dirty="0" smtClean="0"/>
              <a:t> demolition technique  </a:t>
            </a:r>
            <a:endParaRPr lang="en-US" i="1" dirty="0" smtClean="0"/>
          </a:p>
          <a:p>
            <a:r>
              <a:rPr lang="en-US" dirty="0" smtClean="0"/>
              <a:t>All columns on the collapse floor were broken in unison to control debris field</a:t>
            </a:r>
          </a:p>
          <a:p>
            <a:r>
              <a:rPr lang="en-US" dirty="0" smtClean="0"/>
              <a:t>Concrete structure with relatively heavy and strong floor systems</a:t>
            </a:r>
          </a:p>
          <a:p>
            <a:r>
              <a:rPr lang="en-US" dirty="0" smtClean="0"/>
              <a:t>Upper portion falls distance of two floors without any significant contact</a:t>
            </a:r>
          </a:p>
          <a:p>
            <a:r>
              <a:rPr lang="en-US" dirty="0" smtClean="0"/>
              <a:t>Drop was followed by a square, uniform impact between portions, with no visible tilt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Continued</a:t>
            </a:r>
            <a:endParaRPr lang="en-US" dirty="0"/>
          </a:p>
        </p:txBody>
      </p:sp>
      <p:sp>
        <p:nvSpPr>
          <p:cNvPr id="3" name="Content Placeholder 2"/>
          <p:cNvSpPr>
            <a:spLocks noGrp="1"/>
          </p:cNvSpPr>
          <p:nvPr>
            <p:ph idx="1"/>
          </p:nvPr>
        </p:nvSpPr>
        <p:spPr>
          <a:xfrm>
            <a:off x="457200" y="1295400"/>
            <a:ext cx="8229600" cy="5334000"/>
          </a:xfrm>
        </p:spPr>
        <p:txBody>
          <a:bodyPr>
            <a:normAutofit fontScale="92500" lnSpcReduction="10000"/>
          </a:bodyPr>
          <a:lstStyle/>
          <a:p>
            <a:r>
              <a:rPr lang="en-US" dirty="0" smtClean="0"/>
              <a:t>Now pretend the WTC </a:t>
            </a:r>
            <a:r>
              <a:rPr lang="en-US" i="1" dirty="0" smtClean="0"/>
              <a:t>was</a:t>
            </a:r>
            <a:r>
              <a:rPr lang="en-US" dirty="0" smtClean="0"/>
              <a:t> sabotaged</a:t>
            </a:r>
          </a:p>
          <a:p>
            <a:pPr lvl="1"/>
            <a:r>
              <a:rPr lang="en-US" dirty="0" smtClean="0"/>
              <a:t>How did the devices get there?</a:t>
            </a:r>
          </a:p>
          <a:p>
            <a:pPr lvl="1"/>
            <a:r>
              <a:rPr lang="en-US" dirty="0" smtClean="0"/>
              <a:t>Why are there no recorded sounds of explosives?</a:t>
            </a:r>
          </a:p>
          <a:p>
            <a:pPr lvl="1"/>
            <a:r>
              <a:rPr lang="en-US" dirty="0" smtClean="0"/>
              <a:t>Why weren’t thousands killed by flying glass?</a:t>
            </a:r>
          </a:p>
          <a:p>
            <a:pPr lvl="1"/>
            <a:r>
              <a:rPr lang="en-US" dirty="0" smtClean="0"/>
              <a:t>Why did occupants and security fail to detect them?</a:t>
            </a:r>
          </a:p>
          <a:p>
            <a:pPr lvl="1"/>
            <a:r>
              <a:rPr lang="en-US" dirty="0" smtClean="0"/>
              <a:t>Why would anyone plant them in the first place?</a:t>
            </a:r>
          </a:p>
          <a:p>
            <a:pPr lvl="1"/>
            <a:r>
              <a:rPr lang="en-US" dirty="0" smtClean="0"/>
              <a:t>Why is there no support at all for this hypothesis in the scientific and engineering community?</a:t>
            </a:r>
          </a:p>
          <a:p>
            <a:pPr>
              <a:spcAft>
                <a:spcPts val="1200"/>
              </a:spcAft>
            </a:pPr>
            <a:r>
              <a:rPr lang="en-US" dirty="0" smtClean="0"/>
              <a:t>The idea depends on numerous leaps of faith, and raises more questions than it solves</a:t>
            </a:r>
          </a:p>
          <a:p>
            <a:pPr algn="ctr">
              <a:buNone/>
            </a:pPr>
            <a:r>
              <a:rPr lang="en-US" i="1" dirty="0" smtClean="0"/>
              <a:t>This is typical of conspiracy theories</a:t>
            </a:r>
            <a:endParaRPr lang="en-US" i="1" dirty="0"/>
          </a:p>
        </p:txBody>
      </p:sp>
      <p:sp>
        <p:nvSpPr>
          <p:cNvPr id="4" name="TextBox 3"/>
          <p:cNvSpPr txBox="1"/>
          <p:nvPr/>
        </p:nvSpPr>
        <p:spPr>
          <a:xfrm>
            <a:off x="8458200" y="6172200"/>
            <a:ext cx="838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19</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WTC 1 and 2:  No Jolt!  Why?</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Support columns did </a:t>
            </a:r>
            <a:r>
              <a:rPr lang="en-US" i="1" dirty="0" smtClean="0"/>
              <a:t>not</a:t>
            </a:r>
            <a:r>
              <a:rPr lang="en-US" dirty="0" smtClean="0"/>
              <a:t> fail simultaneously</a:t>
            </a:r>
          </a:p>
          <a:p>
            <a:r>
              <a:rPr lang="en-US" dirty="0" smtClean="0"/>
              <a:t>Both collapses begin with a significant rotation, not a sudden fall</a:t>
            </a:r>
          </a:p>
          <a:p>
            <a:r>
              <a:rPr lang="en-US" dirty="0" smtClean="0"/>
              <a:t>This rotation gradually breaks the “hinge” causing a gentle transition to vertical collapse</a:t>
            </a:r>
          </a:p>
          <a:p>
            <a:r>
              <a:rPr lang="en-US" dirty="0" smtClean="0"/>
              <a:t>Most contact points are floor structures – light weight and springy by comparison</a:t>
            </a:r>
          </a:p>
          <a:p>
            <a:r>
              <a:rPr lang="en-US" dirty="0" smtClean="0"/>
              <a:t>Columns and large chunks of debris would pierce floors at essentially unpredictable times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92162"/>
          </a:xfrm>
        </p:spPr>
        <p:txBody>
          <a:bodyPr/>
          <a:lstStyle/>
          <a:p>
            <a:r>
              <a:rPr lang="en-US" dirty="0" smtClean="0"/>
              <a:t>WTC 1:  Tilt onto Floors Below</a:t>
            </a:r>
            <a:endParaRPr lang="en-US" dirty="0"/>
          </a:p>
        </p:txBody>
      </p:sp>
      <p:pic>
        <p:nvPicPr>
          <p:cNvPr id="4" name="Picture 3" descr="wtcfloor.png"/>
          <p:cNvPicPr>
            <a:picLocks noChangeAspect="1"/>
          </p:cNvPicPr>
          <p:nvPr/>
        </p:nvPicPr>
        <p:blipFill>
          <a:blip r:embed="rId3"/>
          <a:stretch>
            <a:fillRect/>
          </a:stretch>
        </p:blipFill>
        <p:spPr>
          <a:xfrm>
            <a:off x="304800" y="1219200"/>
            <a:ext cx="4238424" cy="4343400"/>
          </a:xfrm>
          <a:prstGeom prst="rect">
            <a:avLst/>
          </a:prstGeom>
          <a:ln>
            <a:solidFill>
              <a:schemeClr val="tx1"/>
            </a:solidFill>
          </a:ln>
        </p:spPr>
      </p:pic>
      <p:sp>
        <p:nvSpPr>
          <p:cNvPr id="6" name="TextBox 5"/>
          <p:cNvSpPr txBox="1"/>
          <p:nvPr/>
        </p:nvSpPr>
        <p:spPr>
          <a:xfrm>
            <a:off x="1001191" y="5638800"/>
            <a:ext cx="3113609" cy="461665"/>
          </a:xfrm>
          <a:prstGeom prst="rect">
            <a:avLst/>
          </a:prstGeom>
          <a:noFill/>
        </p:spPr>
        <p:txBody>
          <a:bodyPr wrap="none" rtlCol="0">
            <a:spAutoFit/>
          </a:bodyPr>
          <a:lstStyle/>
          <a:p>
            <a:r>
              <a:rPr lang="en-US" sz="2400" dirty="0" smtClean="0">
                <a:solidFill>
                  <a:schemeClr val="bg1"/>
                </a:solidFill>
              </a:rPr>
              <a:t>Figure 2-17, NCSTAR1-1</a:t>
            </a:r>
            <a:endParaRPr lang="en-US" sz="2400" dirty="0">
              <a:solidFill>
                <a:schemeClr val="bg1"/>
              </a:solidFill>
            </a:endParaRPr>
          </a:p>
        </p:txBody>
      </p:sp>
      <p:pic>
        <p:nvPicPr>
          <p:cNvPr id="5" name="Picture 4" descr="wtctilt.png"/>
          <p:cNvPicPr>
            <a:picLocks noChangeAspect="1"/>
          </p:cNvPicPr>
          <p:nvPr/>
        </p:nvPicPr>
        <p:blipFill>
          <a:blip r:embed="rId4"/>
          <a:stretch>
            <a:fillRect/>
          </a:stretch>
        </p:blipFill>
        <p:spPr>
          <a:xfrm>
            <a:off x="4876800" y="1219200"/>
            <a:ext cx="3789894" cy="4419600"/>
          </a:xfrm>
          <a:prstGeom prst="rect">
            <a:avLst/>
          </a:prstGeom>
          <a:ln>
            <a:solidFill>
              <a:schemeClr val="tx1"/>
            </a:solidFill>
          </a:ln>
        </p:spPr>
      </p:pic>
      <p:cxnSp>
        <p:nvCxnSpPr>
          <p:cNvPr id="8" name="Straight Connector 7"/>
          <p:cNvCxnSpPr/>
          <p:nvPr/>
        </p:nvCxnSpPr>
        <p:spPr>
          <a:xfrm rot="5400000" flipH="1" flipV="1">
            <a:off x="4904232" y="3249168"/>
            <a:ext cx="4114800" cy="54864"/>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1600" y="5638800"/>
            <a:ext cx="3297954" cy="461665"/>
          </a:xfrm>
          <a:prstGeom prst="rect">
            <a:avLst/>
          </a:prstGeom>
          <a:noFill/>
        </p:spPr>
        <p:txBody>
          <a:bodyPr wrap="none" rtlCol="0">
            <a:spAutoFit/>
          </a:bodyPr>
          <a:lstStyle/>
          <a:p>
            <a:r>
              <a:rPr lang="en-US" sz="2400" dirty="0" smtClean="0">
                <a:solidFill>
                  <a:schemeClr val="bg1"/>
                </a:solidFill>
              </a:rPr>
              <a:t>Figure E-11, NCSTAR1-6D</a:t>
            </a:r>
            <a:endParaRPr lang="en-US" sz="2400" dirty="0">
              <a:solidFill>
                <a:schemeClr val="bg1"/>
              </a:solidFill>
            </a:endParaRPr>
          </a:p>
        </p:txBody>
      </p:sp>
      <p:sp>
        <p:nvSpPr>
          <p:cNvPr id="9" name="TextBox 8"/>
          <p:cNvSpPr txBox="1"/>
          <p:nvPr/>
        </p:nvSpPr>
        <p:spPr>
          <a:xfrm>
            <a:off x="8610600" y="6172200"/>
            <a:ext cx="457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3</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WTC 1:  Visualizing Tilt</a:t>
            </a:r>
            <a:endParaRPr lang="en-US" dirty="0"/>
          </a:p>
        </p:txBody>
      </p:sp>
      <p:sp>
        <p:nvSpPr>
          <p:cNvPr id="217" name="Content Placeholder 216"/>
          <p:cNvSpPr>
            <a:spLocks noGrp="1"/>
          </p:cNvSpPr>
          <p:nvPr>
            <p:ph idx="1"/>
          </p:nvPr>
        </p:nvSpPr>
        <p:spPr>
          <a:xfrm>
            <a:off x="5638800" y="1600200"/>
            <a:ext cx="3352800" cy="5029200"/>
          </a:xfrm>
        </p:spPr>
        <p:txBody>
          <a:bodyPr>
            <a:normAutofit fontScale="92500" lnSpcReduction="10000"/>
          </a:bodyPr>
          <a:lstStyle/>
          <a:p>
            <a:r>
              <a:rPr lang="en-US" dirty="0" smtClean="0"/>
              <a:t>Video confirms the upper block rotated before falling</a:t>
            </a:r>
          </a:p>
          <a:p>
            <a:r>
              <a:rPr lang="en-US" dirty="0" smtClean="0"/>
              <a:t>Thus, there are no square impacts</a:t>
            </a:r>
          </a:p>
          <a:p>
            <a:r>
              <a:rPr lang="en-US" dirty="0" smtClean="0"/>
              <a:t>Floors fail gradually across their width, all the way down the structure</a:t>
            </a:r>
            <a:endParaRPr lang="en-US" dirty="0"/>
          </a:p>
        </p:txBody>
      </p:sp>
      <p:grpSp>
        <p:nvGrpSpPr>
          <p:cNvPr id="92" name="Group 91"/>
          <p:cNvGrpSpPr/>
          <p:nvPr/>
        </p:nvGrpSpPr>
        <p:grpSpPr>
          <a:xfrm>
            <a:off x="373654" y="4804736"/>
            <a:ext cx="4572000" cy="1828800"/>
            <a:chOff x="2362200" y="2743200"/>
            <a:chExt cx="4572000" cy="1828800"/>
          </a:xfrm>
        </p:grpSpPr>
        <p:grpSp>
          <p:nvGrpSpPr>
            <p:cNvPr id="66" name="Group 65"/>
            <p:cNvGrpSpPr/>
            <p:nvPr/>
          </p:nvGrpSpPr>
          <p:grpSpPr>
            <a:xfrm>
              <a:off x="2362200" y="4267200"/>
              <a:ext cx="4572000" cy="304800"/>
              <a:chOff x="2362200" y="3962400"/>
              <a:chExt cx="4572000" cy="304800"/>
            </a:xfrm>
          </p:grpSpPr>
          <p:sp>
            <p:nvSpPr>
              <p:cNvPr id="4" name="Rectangle 3"/>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88481"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1400" y="4038600"/>
                <a:ext cx="22860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362200" y="3962400"/>
              <a:ext cx="4572000" cy="304800"/>
              <a:chOff x="2362200" y="3962400"/>
              <a:chExt cx="4572000" cy="304800"/>
            </a:xfrm>
          </p:grpSpPr>
          <p:sp>
            <p:nvSpPr>
              <p:cNvPr id="68" name="Rectangle 67"/>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362200"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888481"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581400" y="4038600"/>
                <a:ext cx="22860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2362200" y="3657600"/>
              <a:ext cx="4572000" cy="304800"/>
              <a:chOff x="2362200" y="3962400"/>
              <a:chExt cx="4572000" cy="304800"/>
            </a:xfrm>
          </p:grpSpPr>
          <p:sp>
            <p:nvSpPr>
              <p:cNvPr id="73" name="Rectangle 72"/>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362200"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888481"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581400" y="4038600"/>
                <a:ext cx="22860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2362200" y="3352800"/>
              <a:ext cx="4572000" cy="304800"/>
              <a:chOff x="2362200" y="3962400"/>
              <a:chExt cx="4572000" cy="304800"/>
            </a:xfrm>
          </p:grpSpPr>
          <p:sp>
            <p:nvSpPr>
              <p:cNvPr id="78" name="Rectangle 77"/>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362200"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888481"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581400" y="4038600"/>
                <a:ext cx="22860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2362200" y="3048000"/>
              <a:ext cx="4572000" cy="304800"/>
              <a:chOff x="2362200" y="3962400"/>
              <a:chExt cx="4572000" cy="304800"/>
            </a:xfrm>
          </p:grpSpPr>
          <p:sp>
            <p:nvSpPr>
              <p:cNvPr id="83" name="Rectangle 82"/>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362200"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888481"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581400" y="4038600"/>
                <a:ext cx="22860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362200" y="2743200"/>
              <a:ext cx="4572000" cy="304800"/>
              <a:chOff x="2362200" y="3962400"/>
              <a:chExt cx="4572000" cy="304800"/>
            </a:xfrm>
          </p:grpSpPr>
          <p:sp>
            <p:nvSpPr>
              <p:cNvPr id="88" name="Rectangle 87"/>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362200"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888481" y="4038600"/>
                <a:ext cx="45719" cy="2286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581400" y="4038600"/>
                <a:ext cx="22860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6" name="Group 215"/>
          <p:cNvGrpSpPr/>
          <p:nvPr/>
        </p:nvGrpSpPr>
        <p:grpSpPr>
          <a:xfrm rot="480000">
            <a:off x="605927" y="1367152"/>
            <a:ext cx="4572000" cy="3657600"/>
            <a:chOff x="838200" y="990600"/>
            <a:chExt cx="4572000" cy="3657600"/>
          </a:xfrm>
        </p:grpSpPr>
        <p:grpSp>
          <p:nvGrpSpPr>
            <p:cNvPr id="123" name="Group 122"/>
            <p:cNvGrpSpPr/>
            <p:nvPr/>
          </p:nvGrpSpPr>
          <p:grpSpPr>
            <a:xfrm>
              <a:off x="838200" y="2819400"/>
              <a:ext cx="4572000" cy="1828800"/>
              <a:chOff x="2362200" y="2743200"/>
              <a:chExt cx="4572000" cy="1828800"/>
            </a:xfrm>
          </p:grpSpPr>
          <p:grpSp>
            <p:nvGrpSpPr>
              <p:cNvPr id="124" name="Group 65"/>
              <p:cNvGrpSpPr/>
              <p:nvPr/>
            </p:nvGrpSpPr>
            <p:grpSpPr>
              <a:xfrm>
                <a:off x="2362200" y="4267200"/>
                <a:ext cx="4572000" cy="304800"/>
                <a:chOff x="2362200" y="3962400"/>
                <a:chExt cx="4572000" cy="304800"/>
              </a:xfrm>
            </p:grpSpPr>
            <p:sp>
              <p:nvSpPr>
                <p:cNvPr id="150" name="Rectangle 3"/>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4"/>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5"/>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66"/>
              <p:cNvGrpSpPr/>
              <p:nvPr/>
            </p:nvGrpSpPr>
            <p:grpSpPr>
              <a:xfrm>
                <a:off x="2362200" y="3962400"/>
                <a:ext cx="4572000" cy="304800"/>
                <a:chOff x="2362200" y="3962400"/>
                <a:chExt cx="4572000" cy="304800"/>
              </a:xfrm>
            </p:grpSpPr>
            <p:sp>
              <p:nvSpPr>
                <p:cNvPr id="146" name="Rectangle 145"/>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71"/>
              <p:cNvGrpSpPr/>
              <p:nvPr/>
            </p:nvGrpSpPr>
            <p:grpSpPr>
              <a:xfrm>
                <a:off x="2362200" y="3657600"/>
                <a:ext cx="4572000" cy="304800"/>
                <a:chOff x="2362200" y="3962400"/>
                <a:chExt cx="4572000" cy="304800"/>
              </a:xfrm>
            </p:grpSpPr>
            <p:sp>
              <p:nvSpPr>
                <p:cNvPr id="142" name="Rectangle 141"/>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76"/>
              <p:cNvGrpSpPr/>
              <p:nvPr/>
            </p:nvGrpSpPr>
            <p:grpSpPr>
              <a:xfrm>
                <a:off x="2362200" y="3352800"/>
                <a:ext cx="4572000" cy="304800"/>
                <a:chOff x="2362200" y="3962400"/>
                <a:chExt cx="4572000" cy="304800"/>
              </a:xfrm>
            </p:grpSpPr>
            <p:sp>
              <p:nvSpPr>
                <p:cNvPr id="138" name="Rectangle 137"/>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81"/>
              <p:cNvGrpSpPr/>
              <p:nvPr/>
            </p:nvGrpSpPr>
            <p:grpSpPr>
              <a:xfrm>
                <a:off x="2362200" y="3048000"/>
                <a:ext cx="4572000" cy="304800"/>
                <a:chOff x="2362200" y="3962400"/>
                <a:chExt cx="4572000" cy="304800"/>
              </a:xfrm>
            </p:grpSpPr>
            <p:sp>
              <p:nvSpPr>
                <p:cNvPr id="134" name="Rectangle 133"/>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86"/>
              <p:cNvGrpSpPr/>
              <p:nvPr/>
            </p:nvGrpSpPr>
            <p:grpSpPr>
              <a:xfrm>
                <a:off x="2362200" y="2743200"/>
                <a:ext cx="4572000" cy="304800"/>
                <a:chOff x="2362200" y="3962400"/>
                <a:chExt cx="4572000" cy="304800"/>
              </a:xfrm>
            </p:grpSpPr>
            <p:sp>
              <p:nvSpPr>
                <p:cNvPr id="130" name="Rectangle 129"/>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 name="Group 184"/>
            <p:cNvGrpSpPr/>
            <p:nvPr/>
          </p:nvGrpSpPr>
          <p:grpSpPr>
            <a:xfrm>
              <a:off x="838200" y="990600"/>
              <a:ext cx="4572000" cy="1828800"/>
              <a:chOff x="2362200" y="2743200"/>
              <a:chExt cx="4572000" cy="1828800"/>
            </a:xfrm>
          </p:grpSpPr>
          <p:grpSp>
            <p:nvGrpSpPr>
              <p:cNvPr id="186" name="Group 65"/>
              <p:cNvGrpSpPr/>
              <p:nvPr/>
            </p:nvGrpSpPr>
            <p:grpSpPr>
              <a:xfrm>
                <a:off x="2362200" y="4267200"/>
                <a:ext cx="4572000" cy="304800"/>
                <a:chOff x="2362200" y="3962400"/>
                <a:chExt cx="4572000" cy="304800"/>
              </a:xfrm>
            </p:grpSpPr>
            <p:sp>
              <p:nvSpPr>
                <p:cNvPr id="212" name="Rectangle 3"/>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4"/>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5"/>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6"/>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66"/>
              <p:cNvGrpSpPr/>
              <p:nvPr/>
            </p:nvGrpSpPr>
            <p:grpSpPr>
              <a:xfrm>
                <a:off x="2362200" y="3962400"/>
                <a:ext cx="4572000" cy="304800"/>
                <a:chOff x="2362200" y="3962400"/>
                <a:chExt cx="4572000" cy="304800"/>
              </a:xfrm>
            </p:grpSpPr>
            <p:sp>
              <p:nvSpPr>
                <p:cNvPr id="208" name="Rectangle 207"/>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71"/>
              <p:cNvGrpSpPr/>
              <p:nvPr/>
            </p:nvGrpSpPr>
            <p:grpSpPr>
              <a:xfrm>
                <a:off x="2362200" y="3657600"/>
                <a:ext cx="4572000" cy="304800"/>
                <a:chOff x="2362200" y="3962400"/>
                <a:chExt cx="4572000" cy="304800"/>
              </a:xfrm>
            </p:grpSpPr>
            <p:sp>
              <p:nvSpPr>
                <p:cNvPr id="204" name="Rectangle 203"/>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76"/>
              <p:cNvGrpSpPr/>
              <p:nvPr/>
            </p:nvGrpSpPr>
            <p:grpSpPr>
              <a:xfrm>
                <a:off x="2362200" y="3352800"/>
                <a:ext cx="4572000" cy="304800"/>
                <a:chOff x="2362200" y="3962400"/>
                <a:chExt cx="4572000" cy="304800"/>
              </a:xfrm>
            </p:grpSpPr>
            <p:sp>
              <p:nvSpPr>
                <p:cNvPr id="200" name="Rectangle 199"/>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81"/>
              <p:cNvGrpSpPr/>
              <p:nvPr/>
            </p:nvGrpSpPr>
            <p:grpSpPr>
              <a:xfrm>
                <a:off x="2362200" y="3048000"/>
                <a:ext cx="4572000" cy="304800"/>
                <a:chOff x="2362200" y="3962400"/>
                <a:chExt cx="4572000" cy="304800"/>
              </a:xfrm>
            </p:grpSpPr>
            <p:sp>
              <p:nvSpPr>
                <p:cNvPr id="196" name="Rectangle 195"/>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86"/>
              <p:cNvGrpSpPr/>
              <p:nvPr/>
            </p:nvGrpSpPr>
            <p:grpSpPr>
              <a:xfrm>
                <a:off x="2362200" y="2743200"/>
                <a:ext cx="4572000" cy="304800"/>
                <a:chOff x="2362200" y="3962400"/>
                <a:chExt cx="4572000" cy="304800"/>
              </a:xfrm>
            </p:grpSpPr>
            <p:sp>
              <p:nvSpPr>
                <p:cNvPr id="192" name="Rectangle 191"/>
                <p:cNvSpPr/>
                <p:nvPr/>
              </p:nvSpPr>
              <p:spPr>
                <a:xfrm>
                  <a:off x="2362200" y="3962400"/>
                  <a:ext cx="457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2362200"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6888481" y="4038600"/>
                  <a:ext cx="45719"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581400" y="4038600"/>
                  <a:ext cx="2286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99" name="Straight Connector 98"/>
          <p:cNvCxnSpPr/>
          <p:nvPr/>
        </p:nvCxnSpPr>
        <p:spPr>
          <a:xfrm rot="5400000" flipH="1">
            <a:off x="-1398187" y="2991042"/>
            <a:ext cx="3553449" cy="9766"/>
          </a:xfrm>
          <a:prstGeom prst="line">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0" name="Arc 99"/>
          <p:cNvSpPr/>
          <p:nvPr/>
        </p:nvSpPr>
        <p:spPr>
          <a:xfrm>
            <a:off x="-457200" y="1676400"/>
            <a:ext cx="1524000" cy="640080"/>
          </a:xfrm>
          <a:prstGeom prst="arc">
            <a:avLst>
              <a:gd name="adj1" fmla="val 17269655"/>
              <a:gd name="adj2" fmla="val 20037891"/>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01" name="TextBox 100"/>
          <p:cNvSpPr txBox="1"/>
          <p:nvPr/>
        </p:nvSpPr>
        <p:spPr>
          <a:xfrm>
            <a:off x="309672" y="762000"/>
            <a:ext cx="673582" cy="461665"/>
          </a:xfrm>
          <a:prstGeom prst="rect">
            <a:avLst/>
          </a:prstGeom>
          <a:noFill/>
          <a:ln>
            <a:noFill/>
          </a:ln>
        </p:spPr>
        <p:txBody>
          <a:bodyPr wrap="none" rtlCol="0">
            <a:spAutoFit/>
          </a:bodyPr>
          <a:lstStyle/>
          <a:p>
            <a:r>
              <a:rPr lang="en-US" sz="2400" b="1" dirty="0" smtClean="0">
                <a:solidFill>
                  <a:schemeClr val="bg1"/>
                </a:solidFill>
              </a:rPr>
              <a:t>~ 8</a:t>
            </a:r>
            <a:r>
              <a:rPr lang="en-US" sz="2400" b="1" baseline="30000" dirty="0" smtClean="0">
                <a:solidFill>
                  <a:schemeClr val="bg1"/>
                </a:solidFill>
              </a:rPr>
              <a:t>o</a:t>
            </a:r>
            <a:endParaRPr lang="en-US" sz="2400" b="1" baseline="30000" dirty="0">
              <a:solidFill>
                <a:schemeClr val="bg1"/>
              </a:solidFill>
            </a:endParaRPr>
          </a:p>
        </p:txBody>
      </p:sp>
      <p:sp>
        <p:nvSpPr>
          <p:cNvPr id="102" name="Down Arrow 101"/>
          <p:cNvSpPr/>
          <p:nvPr/>
        </p:nvSpPr>
        <p:spPr>
          <a:xfrm>
            <a:off x="2202454" y="2743200"/>
            <a:ext cx="1295400" cy="1905000"/>
          </a:xfrm>
          <a:prstGeom prst="downArrow">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610600" y="6172200"/>
            <a:ext cx="457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4</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14400"/>
            <a:ext cx="9144000" cy="594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868362"/>
          </a:xfrm>
        </p:spPr>
        <p:txBody>
          <a:bodyPr/>
          <a:lstStyle/>
          <a:p>
            <a:r>
              <a:rPr lang="en-US" dirty="0" smtClean="0"/>
              <a:t>WTC 1:  Evolution of Tilt</a:t>
            </a:r>
            <a:endParaRPr lang="en-US" dirty="0"/>
          </a:p>
        </p:txBody>
      </p:sp>
      <p:pic>
        <p:nvPicPr>
          <p:cNvPr id="4" name="Content Placeholder 3" descr="gutilt1.png"/>
          <p:cNvPicPr>
            <a:picLocks noGrp="1" noChangeAspect="1"/>
          </p:cNvPicPr>
          <p:nvPr>
            <p:ph idx="1"/>
          </p:nvPr>
        </p:nvPicPr>
        <p:blipFill>
          <a:blip r:embed="rId3"/>
          <a:srcRect l="3840" t="6553" r="2560"/>
          <a:stretch>
            <a:fillRect/>
          </a:stretch>
        </p:blipFill>
        <p:spPr>
          <a:xfrm>
            <a:off x="493464" y="1089081"/>
            <a:ext cx="6385943" cy="2490676"/>
          </a:xfrm>
          <a:ln>
            <a:noFill/>
          </a:ln>
        </p:spPr>
      </p:pic>
      <p:pic>
        <p:nvPicPr>
          <p:cNvPr id="5" name="Picture 4" descr="gutilit3.png"/>
          <p:cNvPicPr>
            <a:picLocks noChangeAspect="1"/>
          </p:cNvPicPr>
          <p:nvPr/>
        </p:nvPicPr>
        <p:blipFill>
          <a:blip r:embed="rId4"/>
          <a:srcRect l="2598" t="3276" r="2598" b="3276"/>
          <a:stretch>
            <a:fillRect/>
          </a:stretch>
        </p:blipFill>
        <p:spPr>
          <a:xfrm>
            <a:off x="451192" y="3701415"/>
            <a:ext cx="6384241" cy="2495017"/>
          </a:xfrm>
          <a:prstGeom prst="rect">
            <a:avLst/>
          </a:prstGeom>
          <a:ln>
            <a:noFill/>
          </a:ln>
        </p:spPr>
      </p:pic>
      <p:sp>
        <p:nvSpPr>
          <p:cNvPr id="6" name="TextBox 5"/>
          <p:cNvSpPr txBox="1"/>
          <p:nvPr/>
        </p:nvSpPr>
        <p:spPr>
          <a:xfrm>
            <a:off x="7162800" y="1610380"/>
            <a:ext cx="1860766" cy="523220"/>
          </a:xfrm>
          <a:prstGeom prst="rect">
            <a:avLst/>
          </a:prstGeom>
          <a:noFill/>
        </p:spPr>
        <p:txBody>
          <a:bodyPr wrap="none" rtlCol="0">
            <a:spAutoFit/>
          </a:bodyPr>
          <a:lstStyle/>
          <a:p>
            <a:r>
              <a:rPr lang="en-US" sz="2800" dirty="0" smtClean="0"/>
              <a:t>No rotation</a:t>
            </a:r>
            <a:endParaRPr lang="en-US" sz="2800" dirty="0"/>
          </a:p>
        </p:txBody>
      </p:sp>
      <p:sp>
        <p:nvSpPr>
          <p:cNvPr id="7" name="TextBox 6"/>
          <p:cNvSpPr txBox="1"/>
          <p:nvPr/>
        </p:nvSpPr>
        <p:spPr>
          <a:xfrm>
            <a:off x="7239000" y="4191000"/>
            <a:ext cx="1748556" cy="523220"/>
          </a:xfrm>
          <a:prstGeom prst="rect">
            <a:avLst/>
          </a:prstGeom>
          <a:noFill/>
        </p:spPr>
        <p:txBody>
          <a:bodyPr wrap="none" rtlCol="0">
            <a:spAutoFit/>
          </a:bodyPr>
          <a:lstStyle/>
          <a:p>
            <a:r>
              <a:rPr lang="en-US" sz="2800" dirty="0" smtClean="0"/>
              <a:t>3</a:t>
            </a:r>
            <a:r>
              <a:rPr lang="en-US" sz="2800" baseline="30000" dirty="0" smtClean="0"/>
              <a:t>o</a:t>
            </a:r>
            <a:r>
              <a:rPr lang="en-US" sz="2800" dirty="0" smtClean="0"/>
              <a:t> rotation</a:t>
            </a:r>
            <a:endParaRPr lang="en-US" sz="2800" dirty="0"/>
          </a:p>
        </p:txBody>
      </p:sp>
      <p:sp>
        <p:nvSpPr>
          <p:cNvPr id="8" name="TextBox 7"/>
          <p:cNvSpPr txBox="1"/>
          <p:nvPr/>
        </p:nvSpPr>
        <p:spPr>
          <a:xfrm>
            <a:off x="457200" y="6324600"/>
            <a:ext cx="6324600" cy="523220"/>
          </a:xfrm>
          <a:prstGeom prst="rect">
            <a:avLst/>
          </a:prstGeom>
          <a:noFill/>
        </p:spPr>
        <p:txBody>
          <a:bodyPr wrap="square" rtlCol="0">
            <a:spAutoFit/>
          </a:bodyPr>
          <a:lstStyle/>
          <a:p>
            <a:r>
              <a:rPr lang="en-US" sz="2800" dirty="0" smtClean="0"/>
              <a:t>Figure Credits:  Gregory </a:t>
            </a:r>
            <a:r>
              <a:rPr lang="en-US" sz="2800" dirty="0" err="1" smtClean="0"/>
              <a:t>Urich</a:t>
            </a:r>
            <a:r>
              <a:rPr lang="en-US" sz="2800" dirty="0" smtClean="0"/>
              <a:t>, JREF Forum </a:t>
            </a:r>
            <a:endParaRPr lang="en-US" sz="2800" dirty="0"/>
          </a:p>
        </p:txBody>
      </p:sp>
      <p:sp>
        <p:nvSpPr>
          <p:cNvPr id="9" name="TextBox 8"/>
          <p:cNvSpPr txBox="1"/>
          <p:nvPr/>
        </p:nvSpPr>
        <p:spPr>
          <a:xfrm>
            <a:off x="8610600" y="6172200"/>
            <a:ext cx="457200" cy="584775"/>
          </a:xfrm>
          <a:prstGeom prst="rect">
            <a:avLst/>
          </a:prstGeom>
          <a:noFill/>
        </p:spPr>
        <p:txBody>
          <a:bodyPr wrap="square" rtlCol="0">
            <a:spAutoFit/>
          </a:bodyPr>
          <a:lstStyle/>
          <a:p>
            <a:r>
              <a:rPr lang="en-US" sz="3200" b="1" dirty="0" smtClean="0">
                <a:solidFill>
                  <a:srgbClr val="000066"/>
                </a:solidFill>
                <a:latin typeface="Arial" pitchFamily="34" charset="0"/>
                <a:cs typeface="Arial" pitchFamily="34" charset="0"/>
              </a:rPr>
              <a:t>5</a:t>
            </a:r>
            <a:endParaRPr lang="en-US" sz="3200" b="1" dirty="0">
              <a:solidFill>
                <a:srgbClr val="000066"/>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14400"/>
            <a:ext cx="9144000" cy="594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868362"/>
          </a:xfrm>
        </p:spPr>
        <p:txBody>
          <a:bodyPr/>
          <a:lstStyle/>
          <a:p>
            <a:r>
              <a:rPr lang="en-US" dirty="0" smtClean="0"/>
              <a:t>WTC 1:  Evolution of Tilt</a:t>
            </a:r>
            <a:endParaRPr lang="en-US" dirty="0"/>
          </a:p>
        </p:txBody>
      </p:sp>
      <p:pic>
        <p:nvPicPr>
          <p:cNvPr id="4" name="Content Placeholder 3" descr="gutilt6.png"/>
          <p:cNvPicPr>
            <a:picLocks noGrp="1" noChangeAspect="1"/>
          </p:cNvPicPr>
          <p:nvPr>
            <p:ph idx="1"/>
          </p:nvPr>
        </p:nvPicPr>
        <p:blipFill>
          <a:blip r:embed="rId3"/>
          <a:srcRect l="1303" t="3221"/>
          <a:stretch>
            <a:fillRect/>
          </a:stretch>
        </p:blipFill>
        <p:spPr>
          <a:xfrm>
            <a:off x="320040" y="1066800"/>
            <a:ext cx="6928485" cy="2747010"/>
          </a:xfrm>
          <a:ln>
            <a:noFill/>
          </a:ln>
        </p:spPr>
      </p:pic>
      <p:pic>
        <p:nvPicPr>
          <p:cNvPr id="5" name="Picture 4" descr="gutilt8.png"/>
          <p:cNvPicPr>
            <a:picLocks noChangeAspect="1"/>
          </p:cNvPicPr>
          <p:nvPr/>
        </p:nvPicPr>
        <p:blipFill>
          <a:blip r:embed="rId4"/>
          <a:srcRect l="2413" t="3243" r="1270"/>
          <a:stretch>
            <a:fillRect/>
          </a:stretch>
        </p:blipFill>
        <p:spPr>
          <a:xfrm>
            <a:off x="326102" y="3886200"/>
            <a:ext cx="6935758" cy="2727960"/>
          </a:xfrm>
          <a:prstGeom prst="rect">
            <a:avLst/>
          </a:prstGeom>
          <a:ln>
            <a:noFill/>
          </a:ln>
        </p:spPr>
      </p:pic>
      <p:sp>
        <p:nvSpPr>
          <p:cNvPr id="6" name="TextBox 5"/>
          <p:cNvSpPr txBox="1"/>
          <p:nvPr/>
        </p:nvSpPr>
        <p:spPr>
          <a:xfrm>
            <a:off x="7239000" y="2209800"/>
            <a:ext cx="1748556" cy="523220"/>
          </a:xfrm>
          <a:prstGeom prst="rect">
            <a:avLst/>
          </a:prstGeom>
          <a:noFill/>
        </p:spPr>
        <p:txBody>
          <a:bodyPr wrap="none" rtlCol="0">
            <a:spAutoFit/>
          </a:bodyPr>
          <a:lstStyle/>
          <a:p>
            <a:r>
              <a:rPr lang="en-US" sz="2800" dirty="0" smtClean="0"/>
              <a:t>6</a:t>
            </a:r>
            <a:r>
              <a:rPr lang="en-US" sz="2800" baseline="30000" dirty="0" smtClean="0"/>
              <a:t>o</a:t>
            </a:r>
            <a:r>
              <a:rPr lang="en-US" sz="2800" dirty="0" smtClean="0"/>
              <a:t> rotation</a:t>
            </a:r>
            <a:endParaRPr lang="en-US" sz="2800" dirty="0"/>
          </a:p>
        </p:txBody>
      </p:sp>
      <p:sp>
        <p:nvSpPr>
          <p:cNvPr id="7" name="TextBox 6"/>
          <p:cNvSpPr txBox="1"/>
          <p:nvPr/>
        </p:nvSpPr>
        <p:spPr>
          <a:xfrm>
            <a:off x="7315200" y="4964668"/>
            <a:ext cx="1748556" cy="523220"/>
          </a:xfrm>
          <a:prstGeom prst="rect">
            <a:avLst/>
          </a:prstGeom>
          <a:noFill/>
        </p:spPr>
        <p:txBody>
          <a:bodyPr wrap="none" rtlCol="0">
            <a:spAutoFit/>
          </a:bodyPr>
          <a:lstStyle/>
          <a:p>
            <a:r>
              <a:rPr lang="en-US" sz="2800" dirty="0" smtClean="0"/>
              <a:t>8</a:t>
            </a:r>
            <a:r>
              <a:rPr lang="en-US" sz="2800" baseline="30000" dirty="0" smtClean="0"/>
              <a:t>o</a:t>
            </a:r>
            <a:r>
              <a:rPr lang="en-US" sz="2800" dirty="0" smtClean="0"/>
              <a:t> rotation</a:t>
            </a:r>
            <a:endParaRPr lang="en-US" sz="2800" dirty="0"/>
          </a:p>
        </p:txBody>
      </p:sp>
      <p:sp>
        <p:nvSpPr>
          <p:cNvPr id="9" name="TextBox 8"/>
          <p:cNvSpPr txBox="1"/>
          <p:nvPr/>
        </p:nvSpPr>
        <p:spPr>
          <a:xfrm>
            <a:off x="8610600" y="6172200"/>
            <a:ext cx="457200" cy="584775"/>
          </a:xfrm>
          <a:prstGeom prst="rect">
            <a:avLst/>
          </a:prstGeom>
          <a:noFill/>
        </p:spPr>
        <p:txBody>
          <a:bodyPr wrap="square" rtlCol="0">
            <a:spAutoFit/>
          </a:bodyPr>
          <a:lstStyle/>
          <a:p>
            <a:r>
              <a:rPr lang="en-US" sz="3200" b="1" dirty="0" smtClean="0">
                <a:solidFill>
                  <a:srgbClr val="000066"/>
                </a:solidFill>
                <a:latin typeface="Arial" pitchFamily="34" charset="0"/>
                <a:cs typeface="Arial" pitchFamily="34" charset="0"/>
              </a:rPr>
              <a:t>6</a:t>
            </a:r>
            <a:endParaRPr lang="en-US" sz="3200" b="1" dirty="0">
              <a:solidFill>
                <a:srgbClr val="000066"/>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WTC 1:  Fitting Antenna Motion</a:t>
            </a:r>
            <a:endParaRPr lang="en-US" dirty="0"/>
          </a:p>
        </p:txBody>
      </p:sp>
      <p:sp>
        <p:nvSpPr>
          <p:cNvPr id="3" name="Content Placeholder 2"/>
          <p:cNvSpPr>
            <a:spLocks noGrp="1"/>
          </p:cNvSpPr>
          <p:nvPr>
            <p:ph idx="1"/>
          </p:nvPr>
        </p:nvSpPr>
        <p:spPr>
          <a:xfrm>
            <a:off x="4876800" y="1265237"/>
            <a:ext cx="4419600" cy="4525963"/>
          </a:xfrm>
        </p:spPr>
        <p:txBody>
          <a:bodyPr>
            <a:normAutofit/>
          </a:bodyPr>
          <a:lstStyle/>
          <a:p>
            <a:r>
              <a:rPr lang="en-US" sz="2800" dirty="0" smtClean="0"/>
              <a:t>Graph shows early displacement of WTC 1 antenna vs. time</a:t>
            </a:r>
          </a:p>
          <a:p>
            <a:r>
              <a:rPr lang="en-US" sz="2800" dirty="0" smtClean="0"/>
              <a:t>Period immediately before </a:t>
            </a:r>
            <a:r>
              <a:rPr lang="en-US" sz="2800" dirty="0" err="1" smtClean="0"/>
              <a:t>Tony’s</a:t>
            </a:r>
            <a:r>
              <a:rPr lang="en-US" sz="2800" dirty="0" smtClean="0"/>
              <a:t> graph</a:t>
            </a:r>
          </a:p>
          <a:p>
            <a:r>
              <a:rPr lang="en-US" sz="2800" dirty="0" smtClean="0"/>
              <a:t>Curve fit matches a rotation caused by buckling perimeter wall</a:t>
            </a:r>
            <a:endParaRPr lang="en-US" sz="2800" dirty="0"/>
          </a:p>
        </p:txBody>
      </p:sp>
      <p:pic>
        <p:nvPicPr>
          <p:cNvPr id="4" name="Picture 3" descr="OWEcurvefit.png"/>
          <p:cNvPicPr>
            <a:picLocks noChangeAspect="1"/>
          </p:cNvPicPr>
          <p:nvPr/>
        </p:nvPicPr>
        <p:blipFill>
          <a:blip r:embed="rId3"/>
          <a:stretch>
            <a:fillRect/>
          </a:stretch>
        </p:blipFill>
        <p:spPr>
          <a:xfrm>
            <a:off x="752475" y="1143000"/>
            <a:ext cx="4048125" cy="4133850"/>
          </a:xfrm>
          <a:prstGeom prst="rect">
            <a:avLst/>
          </a:prstGeom>
          <a:ln>
            <a:solidFill>
              <a:schemeClr val="tx1"/>
            </a:solidFill>
          </a:ln>
          <a:effectLst>
            <a:glow rad="228600">
              <a:schemeClr val="accent4">
                <a:satMod val="175000"/>
                <a:alpha val="40000"/>
              </a:schemeClr>
            </a:glow>
          </a:effectLst>
        </p:spPr>
      </p:pic>
      <p:sp>
        <p:nvSpPr>
          <p:cNvPr id="5" name="TextBox 4"/>
          <p:cNvSpPr txBox="1"/>
          <p:nvPr/>
        </p:nvSpPr>
        <p:spPr>
          <a:xfrm>
            <a:off x="152400" y="5429071"/>
            <a:ext cx="5810630" cy="1384995"/>
          </a:xfrm>
          <a:prstGeom prst="rect">
            <a:avLst/>
          </a:prstGeom>
          <a:noFill/>
        </p:spPr>
        <p:txBody>
          <a:bodyPr wrap="none" rtlCol="0">
            <a:spAutoFit/>
          </a:bodyPr>
          <a:lstStyle/>
          <a:p>
            <a:pPr algn="ctr"/>
            <a:r>
              <a:rPr lang="en-US" sz="2800" dirty="0" smtClean="0">
                <a:solidFill>
                  <a:schemeClr val="bg1"/>
                </a:solidFill>
              </a:rPr>
              <a:t>Graph Credit:  Poster </a:t>
            </a:r>
            <a:r>
              <a:rPr lang="en-US" sz="2800" dirty="0" err="1" smtClean="0">
                <a:solidFill>
                  <a:schemeClr val="bg1"/>
                </a:solidFill>
              </a:rPr>
              <a:t>OneWhiteEye</a:t>
            </a:r>
            <a:endParaRPr lang="en-US" sz="2800" dirty="0" smtClean="0">
              <a:solidFill>
                <a:schemeClr val="bg1"/>
              </a:solidFill>
            </a:endParaRPr>
          </a:p>
          <a:p>
            <a:pPr algn="ctr"/>
            <a:r>
              <a:rPr lang="en-US" sz="2800" dirty="0" smtClean="0">
                <a:solidFill>
                  <a:schemeClr val="bg1"/>
                </a:solidFill>
              </a:rPr>
              <a:t>http://the911forum.freeforums.org/</a:t>
            </a:r>
          </a:p>
          <a:p>
            <a:pPr algn="ctr"/>
            <a:r>
              <a:rPr lang="en-US" sz="2800" dirty="0" smtClean="0">
                <a:solidFill>
                  <a:schemeClr val="bg1"/>
                </a:solidFill>
              </a:rPr>
              <a:t>wtc-1-collapse-initiation-t172-30.html </a:t>
            </a:r>
            <a:endParaRPr lang="en-US" sz="2800" dirty="0">
              <a:solidFill>
                <a:schemeClr val="bg1"/>
              </a:solidFill>
            </a:endParaRPr>
          </a:p>
        </p:txBody>
      </p:sp>
      <p:sp>
        <p:nvSpPr>
          <p:cNvPr id="6" name="TextBox 5"/>
          <p:cNvSpPr txBox="1"/>
          <p:nvPr/>
        </p:nvSpPr>
        <p:spPr>
          <a:xfrm>
            <a:off x="3665777" y="4495800"/>
            <a:ext cx="1058623" cy="400110"/>
          </a:xfrm>
          <a:prstGeom prst="rect">
            <a:avLst/>
          </a:prstGeom>
          <a:noFill/>
        </p:spPr>
        <p:txBody>
          <a:bodyPr wrap="none" rtlCol="0">
            <a:spAutoFit/>
          </a:bodyPr>
          <a:lstStyle/>
          <a:p>
            <a:r>
              <a:rPr lang="en-US" sz="2000" b="1" dirty="0" smtClean="0"/>
              <a:t>Seconds</a:t>
            </a:r>
            <a:endParaRPr lang="en-US" sz="2000" b="1" dirty="0"/>
          </a:p>
        </p:txBody>
      </p:sp>
      <p:sp>
        <p:nvSpPr>
          <p:cNvPr id="7" name="TextBox 6"/>
          <p:cNvSpPr txBox="1"/>
          <p:nvPr/>
        </p:nvSpPr>
        <p:spPr>
          <a:xfrm rot="16200000">
            <a:off x="385558" y="1443243"/>
            <a:ext cx="1000595" cy="400110"/>
          </a:xfrm>
          <a:prstGeom prst="rect">
            <a:avLst/>
          </a:prstGeom>
          <a:noFill/>
        </p:spPr>
        <p:txBody>
          <a:bodyPr wrap="none" rtlCol="0">
            <a:spAutoFit/>
          </a:bodyPr>
          <a:lstStyle/>
          <a:p>
            <a:r>
              <a:rPr lang="en-US" sz="2000" b="1" dirty="0" smtClean="0"/>
              <a:t>Meters </a:t>
            </a:r>
            <a:endParaRPr lang="en-US" sz="2000" b="1" dirty="0"/>
          </a:p>
        </p:txBody>
      </p:sp>
      <p:sp>
        <p:nvSpPr>
          <p:cNvPr id="8" name="TextBox 7"/>
          <p:cNvSpPr txBox="1"/>
          <p:nvPr/>
        </p:nvSpPr>
        <p:spPr>
          <a:xfrm>
            <a:off x="8610600" y="6172200"/>
            <a:ext cx="4572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7</a:t>
            </a:r>
            <a:endParaRPr lang="en-US" sz="3200" b="1" dirty="0">
              <a:solidFill>
                <a:schemeClr val="bg1"/>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1557</Words>
  <Application>Microsoft Office PowerPoint</Application>
  <PresentationFormat>On-screen Show (4:3)</PresentationFormat>
  <Paragraphs>223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Hardfire:  Critical Response to Tony Szamboti</vt:lpstr>
      <vt:lpstr>Legal</vt:lpstr>
      <vt:lpstr>Why does Balzac-Vitry  experience a “Jolt?”</vt:lpstr>
      <vt:lpstr>WTC 1 and 2:  No Jolt!  Why?</vt:lpstr>
      <vt:lpstr>WTC 1:  Tilt onto Floors Below</vt:lpstr>
      <vt:lpstr>WTC 1:  Visualizing Tilt</vt:lpstr>
      <vt:lpstr>WTC 1:  Evolution of Tilt</vt:lpstr>
      <vt:lpstr>WTC 1:  Evolution of Tilt</vt:lpstr>
      <vt:lpstr>WTC 1:  Fitting Antenna Motion</vt:lpstr>
      <vt:lpstr>How Could We Prevent A Jolt?</vt:lpstr>
      <vt:lpstr>WTC 1 and 2:  Surviving Core Structures</vt:lpstr>
      <vt:lpstr>WTC 1 and 2:  Evidence Against Demolition</vt:lpstr>
      <vt:lpstr>Recovered Perimeter Columns</vt:lpstr>
      <vt:lpstr>Recovered Core Columns</vt:lpstr>
      <vt:lpstr>WTC 1 and 2:  More Evidence  Against Demolition</vt:lpstr>
      <vt:lpstr>WTC 1:  Gradual Deterioration</vt:lpstr>
      <vt:lpstr>WTC 1:  Fireproofing  </vt:lpstr>
      <vt:lpstr>WTC 1:  Fireproofing Damage</vt:lpstr>
      <vt:lpstr>WTC 1 and 2:  The Wedge Hypothesis</vt:lpstr>
      <vt:lpstr>The Wedge:  Phase 1</vt:lpstr>
      <vt:lpstr>The Wedge:  Phase 1</vt:lpstr>
      <vt:lpstr>The Wedge:  Phase 2</vt:lpstr>
      <vt:lpstr>The Wedge:  Phase 2</vt:lpstr>
      <vt:lpstr>The Wedge:  Phase 3</vt:lpstr>
      <vt:lpstr>The Wedge:  Phase 3</vt:lpstr>
      <vt:lpstr>WTC 7:  Should there be a “Jolt?”</vt:lpstr>
      <vt:lpstr>WTC 7 vs. Beijing TVCC Fire</vt:lpstr>
      <vt:lpstr>TVCC Fire, Continued</vt:lpstr>
      <vt:lpstr>Summary:  Why do we disagree with Mr. Szamboti?</vt:lpstr>
      <vt:lpstr>Summary,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Balzac-Vitry experience a “Jolt?”</dc:title>
  <dc:creator>Ryan Mackey</dc:creator>
  <cp:lastModifiedBy>Ryan Mackey</cp:lastModifiedBy>
  <cp:revision>109</cp:revision>
  <dcterms:created xsi:type="dcterms:W3CDTF">2009-09-22T02:12:01Z</dcterms:created>
  <dcterms:modified xsi:type="dcterms:W3CDTF">2009-09-25T01:54:12Z</dcterms:modified>
</cp:coreProperties>
</file>